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8" r:id="rId3"/>
    <p:sldId id="259" r:id="rId4"/>
    <p:sldId id="328" r:id="rId5"/>
    <p:sldId id="262" r:id="rId6"/>
    <p:sldId id="320" r:id="rId7"/>
    <p:sldId id="319" r:id="rId8"/>
    <p:sldId id="316" r:id="rId9"/>
    <p:sldId id="304" r:id="rId10"/>
    <p:sldId id="325" r:id="rId11"/>
    <p:sldId id="308" r:id="rId12"/>
    <p:sldId id="321" r:id="rId13"/>
    <p:sldId id="310" r:id="rId14"/>
    <p:sldId id="303" r:id="rId15"/>
    <p:sldId id="263" r:id="rId16"/>
    <p:sldId id="313" r:id="rId17"/>
    <p:sldId id="315" r:id="rId18"/>
    <p:sldId id="314" r:id="rId19"/>
    <p:sldId id="266" r:id="rId20"/>
    <p:sldId id="324" r:id="rId21"/>
    <p:sldId id="260" r:id="rId22"/>
    <p:sldId id="323" r:id="rId23"/>
    <p:sldId id="317" r:id="rId24"/>
    <p:sldId id="326" r:id="rId25"/>
    <p:sldId id="327" r:id="rId26"/>
  </p:sldIdLst>
  <p:sldSz cx="9144000" cy="5143500" type="screen16x9"/>
  <p:notesSz cx="6858000" cy="1228725"/>
  <p:embeddedFontLst>
    <p:embeddedFont>
      <p:font typeface="Barlow Light" pitchFamily="2" charset="77"/>
      <p:regular r:id="rId28"/>
      <p:bold r:id="rId29"/>
      <p:italic r:id="rId30"/>
      <p:boldItalic r:id="rId31"/>
    </p:embeddedFont>
    <p:embeddedFont>
      <p:font typeface="Gautami" panose="020B0502040204020203" pitchFamily="34" charset="0"/>
      <p:regular r:id="rId32"/>
      <p:bold r:id="rId33"/>
    </p:embeddedFont>
    <p:embeddedFont>
      <p:font typeface="Josefin Sans" pitchFamily="2" charset="77"/>
      <p:regular r:id="rId34"/>
      <p:bold r:id="rId35"/>
      <p:italic r:id="rId36"/>
      <p:boldItalic r:id="rId37"/>
    </p:embeddedFont>
    <p:embeddedFont>
      <p:font typeface="Josefin Slab" panose="02000000000000000000" pitchFamily="2" charset="77"/>
      <p:regular r:id="rId38"/>
      <p:bold r:id="rId39"/>
      <p:italic r:id="rId40"/>
      <p:boldItalic r:id="rId41"/>
    </p:embeddedFont>
    <p:embeddedFont>
      <p:font typeface="Lexend Deca" pitchFamily="2" charset="77"/>
      <p:regular r:id="rId42"/>
    </p:embeddedFont>
    <p:embeddedFont>
      <p:font typeface="Lexend Exa" pitchFamily="2" charset="77"/>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F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D1F38-F5FB-0958-48A1-9681B562BF2A}" v="339" dt="2020-04-02T15:25:08.826"/>
    <p1510:client id="{291A3136-77DF-D9D4-CDAC-CBCD0E6B95D0}" v="10" dt="2020-04-02T13:26:13.278"/>
    <p1510:client id="{45C35CFC-D11D-3C68-0D8C-7C8625E24BBD}" v="12" dt="2020-04-02T02:25:34.444"/>
    <p1510:client id="{513B03A5-523B-0340-C505-74172C5F5A12}" v="15" dt="2020-04-02T03:57:47.571"/>
    <p1510:client id="{74349648-4245-FDAA-39BB-58C1E4DA4B02}" v="152" dt="2020-04-02T08:10:11.176"/>
    <p1510:client id="{95F9FBF6-0B3D-4D2D-4AF6-F82CD77392F9}" v="10" dt="2020-04-02T03:28:43.584"/>
    <p1510:client id="{9D7646B1-8418-FB93-1A03-A7B8D9E9E4E4}" v="440" dt="2020-04-02T05:46:37.064"/>
    <p1510:client id="{A5EF3019-46DC-D431-A52F-F084FA6190D8}" v="15" dt="2020-04-02T02:34:23.431"/>
    <p1510:client id="{B6778C01-5DC2-664E-855D-31DF85AB8156}" v="7839" dt="2020-04-02T15:57:17.378"/>
    <p1510:client id="{B993A0E2-F2C4-594B-B791-4380B776F18B}" v="29" dt="2020-04-02T14:47:19.200"/>
    <p1510:client id="{BAEC3E2C-50BF-4313-99D7-289D44C9360B}" v="2245" dt="2020-04-02T13:40:28.416"/>
    <p1510:client id="{C6553BB8-14C5-A9EC-F82D-94B100B1D86D}" v="18" vWet="19" dt="2020-04-02T02:31:20.777"/>
    <p1510:client id="{E4D68A2F-9662-DF0D-7ECA-5AF02AC30D8E}" v="60" dt="2020-04-02T02:46:43.559"/>
    <p1510:client id="{FA1B8C93-21CE-4380-A9AF-24DC76B4E45C}" v="2422" dt="2020-04-02T13:36:31.038"/>
  </p1510:revLst>
</p1510:revInfo>
</file>

<file path=ppt/tableStyles.xml><?xml version="1.0" encoding="utf-8"?>
<a:tblStyleLst xmlns:a="http://schemas.openxmlformats.org/drawingml/2006/main" def="{7F84D912-910D-4CC6-8284-D3D8AE8DECD2}">
  <a:tblStyle styleId="{7F84D912-910D-4CC6-8284-D3D8AE8DEC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47"/>
    <p:restoredTop sz="63537"/>
  </p:normalViewPr>
  <p:slideViewPr>
    <p:cSldViewPr snapToGrid="0">
      <p:cViewPr varScale="1">
        <p:scale>
          <a:sx n="105" d="100"/>
          <a:sy n="105"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heringer.com/nba/2019/12/16/21023780/east-west-nba-conference-imbalan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393eb29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393eb29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a:t>“BLK%”: Block Percentage</a:t>
            </a:r>
          </a:p>
        </p:txBody>
      </p:sp>
    </p:spTree>
    <p:extLst>
      <p:ext uri="{BB962C8B-B14F-4D97-AF65-F5344CB8AC3E}">
        <p14:creationId xmlns:p14="http://schemas.microsoft.com/office/powerpoint/2010/main" val="52005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N"/>
              <a:t>”Position PG”, “Position C”, “Position SF”: whether a player is in this position on the team; all are binary variables</a:t>
            </a:r>
          </a:p>
          <a:p>
            <a:pPr marL="158750" indent="0">
              <a:buNone/>
            </a:pPr>
            <a:endParaRPr lang="en-CN"/>
          </a:p>
          <a:p>
            <a:pPr marL="158750" indent="0">
              <a:buNone/>
            </a:pPr>
            <a:endParaRPr lang="en-CN"/>
          </a:p>
        </p:txBody>
      </p:sp>
    </p:spTree>
    <p:extLst>
      <p:ext uri="{BB962C8B-B14F-4D97-AF65-F5344CB8AC3E}">
        <p14:creationId xmlns:p14="http://schemas.microsoft.com/office/powerpoint/2010/main" val="812169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N"/>
              <a:t>“FG.”: Field Goals, include both 2-point and 3-point field goals</a:t>
            </a:r>
          </a:p>
          <a:p>
            <a:pPr marL="158750" indent="0">
              <a:buNone/>
            </a:pPr>
            <a:r>
              <a:rPr lang="en-CN"/>
              <a:t>“ORB”: Offensive Rebounds</a:t>
            </a:r>
          </a:p>
        </p:txBody>
      </p:sp>
    </p:spTree>
    <p:extLst>
      <p:ext uri="{BB962C8B-B14F-4D97-AF65-F5344CB8AC3E}">
        <p14:creationId xmlns:p14="http://schemas.microsoft.com/office/powerpoint/2010/main" val="74240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327c7807a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327c7807a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327c7807a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327c7807a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68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327c7807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327c780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67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327c7807a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327c7807a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52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327c780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327c780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327c7807a_0_3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327c7807a_0_3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 for “DWS”: https://www.basketball-reference.com/about/ws.html</a:t>
            </a:r>
          </a:p>
          <a:p>
            <a:pPr marL="0" lvl="0" indent="0" algn="l" rtl="0">
              <a:spcBef>
                <a:spcPts val="0"/>
              </a:spcBef>
              <a:spcAft>
                <a:spcPts val="0"/>
              </a:spcAft>
              <a:buNone/>
            </a:pPr>
            <a:r>
              <a:rPr lang="en-US"/>
              <a:t>more detailed formulas: see book “Basketball on Paper”: http://www.basketballonpaper.com</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66756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327c7807a_0_3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327c7807a_0_3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a:t>
            </a:r>
          </a:p>
          <a:p>
            <a:pPr marL="0" lvl="0" indent="0" algn="l" rtl="0">
              <a:spcBef>
                <a:spcPts val="0"/>
              </a:spcBef>
              <a:spcAft>
                <a:spcPts val="0"/>
              </a:spcAft>
              <a:buNone/>
            </a:pPr>
            <a:r>
              <a:rPr lang="en-US"/>
              <a:t>Kaggle: https://</a:t>
            </a:r>
            <a:r>
              <a:rPr lang="en-US" err="1"/>
              <a:t>www.kaggle.com</a:t>
            </a:r>
            <a:r>
              <a:rPr lang="en-US"/>
              <a:t>/lancharro5/seasons-stats-50-19</a:t>
            </a:r>
          </a:p>
          <a:p>
            <a:pPr marL="0" lvl="0" indent="0" algn="l" rtl="0">
              <a:spcBef>
                <a:spcPts val="0"/>
              </a:spcBef>
              <a:spcAft>
                <a:spcPts val="0"/>
              </a:spcAft>
              <a:buNone/>
            </a:pPr>
            <a:r>
              <a:rPr lang="en-US" err="1"/>
              <a:t>teamrankings.com</a:t>
            </a:r>
            <a:r>
              <a:rPr lang="en-US"/>
              <a:t> “NBA Team Win % - All Games”: https://</a:t>
            </a:r>
            <a:r>
              <a:rPr lang="en-US" err="1"/>
              <a:t>www.teamrankings.com</a:t>
            </a:r>
            <a:r>
              <a:rPr lang="en-US"/>
              <a:t>/</a:t>
            </a:r>
            <a:r>
              <a:rPr lang="en-US" err="1"/>
              <a:t>nba</a:t>
            </a:r>
            <a:r>
              <a:rPr lang="en-US"/>
              <a:t>/stat/</a:t>
            </a:r>
            <a:r>
              <a:rPr lang="en-US" err="1"/>
              <a:t>win-pct-all-games?date</a:t>
            </a:r>
            <a:r>
              <a:rPr lang="en-US"/>
              <a:t>=2019-06-14</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why only most recent 20 years: expect years further away from now may involve more changes on the playing rules, norms and dynamics in the NBA world itself</a:t>
            </a:r>
          </a:p>
          <a:p>
            <a:pPr marL="0" lvl="0" indent="0" algn="l" rtl="0">
              <a:spcBef>
                <a:spcPts val="0"/>
              </a:spcBef>
              <a:spcAft>
                <a:spcPts val="0"/>
              </a:spcAft>
              <a:buNone/>
            </a:pPr>
            <a:r>
              <a:rPr lang="en-US"/>
              <a:t>”teams performance data”: didn’t find cleaned, organized data set, so some manual work; data for some earlier years are a little hard to find</a:t>
            </a:r>
          </a:p>
          <a:p>
            <a:pPr marL="0" lvl="0" indent="0" algn="l" rtl="0">
              <a:spcBef>
                <a:spcPts val="0"/>
              </a:spcBef>
              <a:spcAft>
                <a:spcPts val="0"/>
              </a:spcAft>
              <a:buNone/>
            </a:pPr>
            <a:r>
              <a:rPr lang="en-US"/>
              <a:t>”some interesting &amp; important notices during preparation…”:</a:t>
            </a:r>
          </a:p>
          <a:p>
            <a:pPr marL="0" lvl="0" indent="0" algn="l" rtl="0">
              <a:spcBef>
                <a:spcPts val="0"/>
              </a:spcBef>
              <a:spcAft>
                <a:spcPts val="0"/>
              </a:spcAft>
              <a:buNone/>
            </a:pPr>
            <a:r>
              <a:rPr lang="en-US"/>
              <a:t>-30 vs. 29 teams: the original East team “Charlotte Hornets” owned by George Shinn relocated to New Orleans and became “New Orleans Hornets” during 2002-2004 seasons (while the original “Charlotte Hornets” did not exist for two seasons), yet later this team was assigned to the west conference when it became “New Orleans-Oklahoma City Hornets”; at the same time, an expansion team “Charlotte Bobcats” was established in place of the original “Charlotte Hornets” after 2004</a:t>
            </a:r>
          </a:p>
          <a:p>
            <a:pPr marL="0" lvl="0" indent="0" algn="l" rtl="0">
              <a:spcBef>
                <a:spcPts val="0"/>
              </a:spcBef>
              <a:spcAft>
                <a:spcPts val="0"/>
              </a:spcAft>
              <a:buNone/>
            </a:pPr>
            <a:r>
              <a:rPr lang="en-US"/>
              <a:t>-different team names: different team abbreviations </a:t>
            </a:r>
            <a:r>
              <a:rPr lang="en-US">
                <a:sym typeface="Wingdings" pitchFamily="2" charset="2"/>
              </a:rPr>
              <a:t> cause trouble in binding and great carefulness needed</a:t>
            </a:r>
          </a:p>
          <a:p>
            <a:pPr marL="0" lvl="0" indent="0" algn="l" rtl="0">
              <a:spcBef>
                <a:spcPts val="0"/>
              </a:spcBef>
              <a:spcAft>
                <a:spcPts val="0"/>
              </a:spcAft>
              <a:buNone/>
            </a:pPr>
            <a:r>
              <a:rPr lang="en-US">
                <a:sym typeface="Wingdings" pitchFamily="2" charset="2"/>
              </a:rPr>
              <a:t>-multiple teams played: “TOT”</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63339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0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“west stronger than east”: west’s winning PCT above 0.5 in most cases, while east’s winning PCT below 0.5 almost always</a:t>
            </a:r>
          </a:p>
          <a:p>
            <a:pPr marL="158750" indent="0">
              <a:buNone/>
            </a:pPr>
            <a:r>
              <a:rPr lang="en-CN" dirty="0"/>
              <a:t>***interesting source: </a:t>
            </a:r>
            <a:r>
              <a:rPr lang="en-US" dirty="0">
                <a:hlinkClick r:id="rId3"/>
              </a:rPr>
              <a:t>https://www.theringer.com/nba/2019/12/16/21023780/east-west-nba-conference-imbalance</a:t>
            </a:r>
            <a:endParaRPr lang="en-CN" dirty="0"/>
          </a:p>
          <a:p>
            <a:pPr marL="158750" indent="0">
              <a:buNone/>
            </a:pPr>
            <a:r>
              <a:rPr lang="en-US" dirty="0"/>
              <a:t>"Any basketball fan who has even casually checked the standings since Michael Jordan left the Bulls, knows the NBA’s strength tilts westward. Season after season, the Western Conference </a:t>
            </a:r>
            <a:r>
              <a:rPr lang="en-US" b="1" dirty="0"/>
              <a:t>outperforms</a:t>
            </a:r>
            <a:r>
              <a:rPr lang="en-US" dirty="0"/>
              <a:t> the East—</a:t>
            </a:r>
            <a:r>
              <a:rPr lang="en-US" b="1" i="1" dirty="0"/>
              <a:t>in individual talent, in depth of quality teams</a:t>
            </a:r>
            <a:r>
              <a:rPr lang="en-US" i="1" dirty="0"/>
              <a:t>,</a:t>
            </a:r>
            <a:r>
              <a:rPr lang="en-US" dirty="0"/>
              <a:t> in the 30 interconference games that each team plays every season."</a:t>
            </a:r>
          </a:p>
          <a:p>
            <a:pPr marL="158750" indent="0">
              <a:buNone/>
            </a:pPr>
            <a:endParaRPr lang="en-US" dirty="0"/>
          </a:p>
          <a:p>
            <a:r>
              <a:rPr lang="en-CN" dirty="0"/>
              <a:t>"2009 special": East seemed to dominate interconference play against West for the same time, signaling a possible switch</a:t>
            </a:r>
          </a:p>
        </p:txBody>
      </p:sp>
    </p:spTree>
    <p:extLst>
      <p:ext uri="{BB962C8B-B14F-4D97-AF65-F5344CB8AC3E}">
        <p14:creationId xmlns:p14="http://schemas.microsoft.com/office/powerpoint/2010/main" val="425252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327c7807a_0_3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327c7807a_0_3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99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7EECE"/>
        </a:solidFill>
        <a:effectLst/>
      </p:bgPr>
    </p:bg>
    <p:spTree>
      <p:nvGrpSpPr>
        <p:cNvPr id="1" name="Shape 8"/>
        <p:cNvGrpSpPr/>
        <p:nvPr/>
      </p:nvGrpSpPr>
      <p:grpSpPr>
        <a:xfrm>
          <a:off x="0" y="0"/>
          <a:ext cx="0" cy="0"/>
          <a:chOff x="0" y="0"/>
          <a:chExt cx="0" cy="0"/>
        </a:xfrm>
      </p:grpSpPr>
      <p:sp>
        <p:nvSpPr>
          <p:cNvPr id="9" name="Google Shape;9;p2"/>
          <p:cNvSpPr/>
          <p:nvPr/>
        </p:nvSpPr>
        <p:spPr>
          <a:xfrm>
            <a:off x="7075" y="0"/>
            <a:ext cx="4662600" cy="5143500"/>
          </a:xfrm>
          <a:prstGeom prst="rect">
            <a:avLst/>
          </a:pr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7EECE"/>
              </a:solidFill>
            </a:endParaRPr>
          </a:p>
        </p:txBody>
      </p:sp>
      <p:sp>
        <p:nvSpPr>
          <p:cNvPr id="10" name="Google Shape;10;p2"/>
          <p:cNvSpPr txBox="1">
            <a:spLocks noGrp="1"/>
          </p:cNvSpPr>
          <p:nvPr>
            <p:ph type="ctrTitle"/>
          </p:nvPr>
        </p:nvSpPr>
        <p:spPr>
          <a:xfrm>
            <a:off x="3162450" y="1545450"/>
            <a:ext cx="28191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5200" b="1">
                <a:latin typeface="Lexend Exa"/>
                <a:ea typeface="Lexend Exa"/>
                <a:cs typeface="Lexend Exa"/>
                <a:sym typeface="Lexend Exa"/>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a:off x="719300" y="4222500"/>
            <a:ext cx="3290100" cy="37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3F3F3"/>
              </a:buClr>
              <a:buSzPts val="2800"/>
              <a:buNone/>
              <a:defRPr sz="1400"/>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BLANK_1_1_1_2_1">
    <p:bg>
      <p:bgPr>
        <a:solidFill>
          <a:srgbClr val="2A2929"/>
        </a:solidFill>
        <a:effectLst/>
      </p:bgPr>
    </p:bg>
    <p:spTree>
      <p:nvGrpSpPr>
        <p:cNvPr id="1" name="Shape 87"/>
        <p:cNvGrpSpPr/>
        <p:nvPr/>
      </p:nvGrpSpPr>
      <p:grpSpPr>
        <a:xfrm>
          <a:off x="0" y="0"/>
          <a:ext cx="0" cy="0"/>
          <a:chOff x="0" y="0"/>
          <a:chExt cx="0" cy="0"/>
        </a:xfrm>
      </p:grpSpPr>
      <p:sp>
        <p:nvSpPr>
          <p:cNvPr id="88" name="Google Shape;88;p18"/>
          <p:cNvSpPr/>
          <p:nvPr/>
        </p:nvSpPr>
        <p:spPr>
          <a:xfrm>
            <a:off x="0" y="0"/>
            <a:ext cx="4572000" cy="51435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a:spLocks noGrp="1"/>
          </p:cNvSpPr>
          <p:nvPr>
            <p:ph type="subTitle" idx="1"/>
          </p:nvPr>
        </p:nvSpPr>
        <p:spPr>
          <a:xfrm>
            <a:off x="719300" y="3598050"/>
            <a:ext cx="3203100" cy="10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Font typeface="Josefin Slab"/>
              <a:buNone/>
              <a:defRPr sz="1400">
                <a:solidFill>
                  <a:schemeClr val="accent5"/>
                </a:solidFill>
              </a:defRPr>
            </a:lvl1pPr>
            <a:lvl2pPr lvl="1"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algn="ctr" rtl="0">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a:endParaRPr/>
          </a:p>
        </p:txBody>
      </p:sp>
      <p:sp>
        <p:nvSpPr>
          <p:cNvPr id="90" name="Google Shape;90;p18"/>
          <p:cNvSpPr txBox="1">
            <a:spLocks noGrp="1"/>
          </p:cNvSpPr>
          <p:nvPr>
            <p:ph type="ctrTitle"/>
          </p:nvPr>
        </p:nvSpPr>
        <p:spPr>
          <a:xfrm>
            <a:off x="2604800" y="1545450"/>
            <a:ext cx="39345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5200" b="1">
                <a:latin typeface="Lexend Exa"/>
                <a:ea typeface="Lexend Exa"/>
                <a:cs typeface="Lexend Exa"/>
                <a:sym typeface="Lexend Exa"/>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rgbClr val="2A2929"/>
        </a:solidFill>
        <a:effectLst/>
      </p:bgPr>
    </p:bg>
    <p:spTree>
      <p:nvGrpSpPr>
        <p:cNvPr id="1" name="Shape 11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rgbClr val="F7EECE"/>
        </a:solidFill>
        <a:effectLst/>
      </p:bgPr>
    </p:bg>
    <p:spTree>
      <p:nvGrpSpPr>
        <p:cNvPr id="1" name="Shape 11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sp>
        <p:nvSpPr>
          <p:cNvPr id="13" name="Google Shape;13;p3"/>
          <p:cNvSpPr/>
          <p:nvPr/>
        </p:nvSpPr>
        <p:spPr>
          <a:xfrm>
            <a:off x="7075" y="0"/>
            <a:ext cx="4662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7EECE"/>
              </a:solidFill>
            </a:endParaRPr>
          </a:p>
        </p:txBody>
      </p:sp>
      <p:sp>
        <p:nvSpPr>
          <p:cNvPr id="14" name="Google Shape;14;p3"/>
          <p:cNvSpPr txBox="1">
            <a:spLocks noGrp="1"/>
          </p:cNvSpPr>
          <p:nvPr>
            <p:ph type="ctrTitle"/>
          </p:nvPr>
        </p:nvSpPr>
        <p:spPr>
          <a:xfrm>
            <a:off x="2604800" y="1545450"/>
            <a:ext cx="39345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5200" b="1">
                <a:solidFill>
                  <a:schemeClr val="dk1"/>
                </a:solidFill>
                <a:latin typeface="Lexend Exa"/>
                <a:ea typeface="Lexend Exa"/>
                <a:cs typeface="Lexend Exa"/>
                <a:sym typeface="Lexend Exa"/>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15" name="Google Shape;15;p3"/>
          <p:cNvSpPr txBox="1">
            <a:spLocks noGrp="1"/>
          </p:cNvSpPr>
          <p:nvPr>
            <p:ph type="subTitle" idx="1"/>
          </p:nvPr>
        </p:nvSpPr>
        <p:spPr>
          <a:xfrm>
            <a:off x="719300" y="4222500"/>
            <a:ext cx="3290100" cy="3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2A2929"/>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ctrTitle"/>
          </p:nvPr>
        </p:nvSpPr>
        <p:spPr>
          <a:xfrm>
            <a:off x="2593550" y="379350"/>
            <a:ext cx="3957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b="1">
                <a:solidFill>
                  <a:srgbClr val="F7EECE"/>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A2929"/>
        </a:solidFill>
        <a:effectLst/>
      </p:bgPr>
    </p:bg>
    <p:spTree>
      <p:nvGrpSpPr>
        <p:cNvPr id="1" name="Shape 27"/>
        <p:cNvGrpSpPr/>
        <p:nvPr/>
      </p:nvGrpSpPr>
      <p:grpSpPr>
        <a:xfrm>
          <a:off x="0" y="0"/>
          <a:ext cx="0" cy="0"/>
          <a:chOff x="0" y="0"/>
          <a:chExt cx="0" cy="0"/>
        </a:xfrm>
      </p:grpSpPr>
      <p:sp>
        <p:nvSpPr>
          <p:cNvPr id="28" name="Google Shape;28;p7"/>
          <p:cNvSpPr/>
          <p:nvPr/>
        </p:nvSpPr>
        <p:spPr>
          <a:xfrm>
            <a:off x="125" y="2571750"/>
            <a:ext cx="9144000" cy="2571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txBox="1">
            <a:spLocks noGrp="1"/>
          </p:cNvSpPr>
          <p:nvPr>
            <p:ph type="subTitle" idx="1"/>
          </p:nvPr>
        </p:nvSpPr>
        <p:spPr>
          <a:xfrm>
            <a:off x="2420650" y="2767025"/>
            <a:ext cx="4302900" cy="176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100"/>
              <a:buNone/>
              <a:defRPr sz="1400">
                <a:solidFill>
                  <a:srgbClr val="2A2929"/>
                </a:solidFill>
              </a:defRPr>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0" name="Google Shape;30;p7"/>
          <p:cNvSpPr txBox="1">
            <a:spLocks noGrp="1"/>
          </p:cNvSpPr>
          <p:nvPr>
            <p:ph type="ctrTitle"/>
          </p:nvPr>
        </p:nvSpPr>
        <p:spPr>
          <a:xfrm>
            <a:off x="719300" y="1858257"/>
            <a:ext cx="7705500" cy="98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2400"/>
              <a:buNone/>
              <a:defRPr sz="5200" b="1"/>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7EECE"/>
        </a:solid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ctrTitle"/>
          </p:nvPr>
        </p:nvSpPr>
        <p:spPr>
          <a:xfrm>
            <a:off x="2593550" y="379350"/>
            <a:ext cx="3957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A2929"/>
              </a:buClr>
              <a:buSzPts val="2400"/>
              <a:buNone/>
              <a:defRPr sz="2400" b="1">
                <a:solidFill>
                  <a:srgbClr val="2A2929"/>
                </a:solidFill>
              </a:defRPr>
            </a:lvl1pPr>
            <a:lvl2pPr lvl="1" rtl="0">
              <a:spcBef>
                <a:spcPts val="0"/>
              </a:spcBef>
              <a:spcAft>
                <a:spcPts val="0"/>
              </a:spcAft>
              <a:buClr>
                <a:srgbClr val="2A2929"/>
              </a:buClr>
              <a:buSzPts val="2400"/>
              <a:buNone/>
              <a:defRPr sz="2400">
                <a:solidFill>
                  <a:srgbClr val="2A2929"/>
                </a:solidFill>
              </a:defRPr>
            </a:lvl2pPr>
            <a:lvl3pPr lvl="2" rtl="0">
              <a:spcBef>
                <a:spcPts val="0"/>
              </a:spcBef>
              <a:spcAft>
                <a:spcPts val="0"/>
              </a:spcAft>
              <a:buClr>
                <a:srgbClr val="2A2929"/>
              </a:buClr>
              <a:buSzPts val="2400"/>
              <a:buNone/>
              <a:defRPr sz="2400">
                <a:solidFill>
                  <a:srgbClr val="2A2929"/>
                </a:solidFill>
              </a:defRPr>
            </a:lvl3pPr>
            <a:lvl4pPr lvl="3" rtl="0">
              <a:spcBef>
                <a:spcPts val="0"/>
              </a:spcBef>
              <a:spcAft>
                <a:spcPts val="0"/>
              </a:spcAft>
              <a:buClr>
                <a:srgbClr val="2A2929"/>
              </a:buClr>
              <a:buSzPts val="2400"/>
              <a:buNone/>
              <a:defRPr sz="2400">
                <a:solidFill>
                  <a:srgbClr val="2A2929"/>
                </a:solidFill>
              </a:defRPr>
            </a:lvl4pPr>
            <a:lvl5pPr lvl="4" rtl="0">
              <a:spcBef>
                <a:spcPts val="0"/>
              </a:spcBef>
              <a:spcAft>
                <a:spcPts val="0"/>
              </a:spcAft>
              <a:buClr>
                <a:srgbClr val="2A2929"/>
              </a:buClr>
              <a:buSzPts val="2400"/>
              <a:buNone/>
              <a:defRPr sz="2400">
                <a:solidFill>
                  <a:srgbClr val="2A2929"/>
                </a:solidFill>
              </a:defRPr>
            </a:lvl5pPr>
            <a:lvl6pPr lvl="5" rtl="0">
              <a:spcBef>
                <a:spcPts val="0"/>
              </a:spcBef>
              <a:spcAft>
                <a:spcPts val="0"/>
              </a:spcAft>
              <a:buClr>
                <a:srgbClr val="2A2929"/>
              </a:buClr>
              <a:buSzPts val="2400"/>
              <a:buNone/>
              <a:defRPr sz="2400">
                <a:solidFill>
                  <a:srgbClr val="2A2929"/>
                </a:solidFill>
              </a:defRPr>
            </a:lvl6pPr>
            <a:lvl7pPr lvl="6" rtl="0">
              <a:spcBef>
                <a:spcPts val="0"/>
              </a:spcBef>
              <a:spcAft>
                <a:spcPts val="0"/>
              </a:spcAft>
              <a:buClr>
                <a:srgbClr val="2A2929"/>
              </a:buClr>
              <a:buSzPts val="2400"/>
              <a:buNone/>
              <a:defRPr sz="2400">
                <a:solidFill>
                  <a:srgbClr val="2A2929"/>
                </a:solidFill>
              </a:defRPr>
            </a:lvl7pPr>
            <a:lvl8pPr lvl="7" rtl="0">
              <a:spcBef>
                <a:spcPts val="0"/>
              </a:spcBef>
              <a:spcAft>
                <a:spcPts val="0"/>
              </a:spcAft>
              <a:buClr>
                <a:srgbClr val="2A2929"/>
              </a:buClr>
              <a:buSzPts val="2400"/>
              <a:buNone/>
              <a:defRPr sz="2400">
                <a:solidFill>
                  <a:srgbClr val="2A2929"/>
                </a:solidFill>
              </a:defRPr>
            </a:lvl8pPr>
            <a:lvl9pPr lvl="8" rtl="0">
              <a:spcBef>
                <a:spcPts val="0"/>
              </a:spcBef>
              <a:spcAft>
                <a:spcPts val="0"/>
              </a:spcAft>
              <a:buClr>
                <a:srgbClr val="2A2929"/>
              </a:buClr>
              <a:buSzPts val="2400"/>
              <a:buNone/>
              <a:defRPr sz="2400">
                <a:solidFill>
                  <a:srgbClr val="2A292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solidFill>
          <a:srgbClr val="2A2929"/>
        </a:solidFill>
        <a:effectLst/>
      </p:bgPr>
    </p:bg>
    <p:spTree>
      <p:nvGrpSpPr>
        <p:cNvPr id="1" name="Shape 43"/>
        <p:cNvGrpSpPr/>
        <p:nvPr/>
      </p:nvGrpSpPr>
      <p:grpSpPr>
        <a:xfrm>
          <a:off x="0" y="0"/>
          <a:ext cx="0" cy="0"/>
          <a:chOff x="0" y="0"/>
          <a:chExt cx="0" cy="0"/>
        </a:xfrm>
      </p:grpSpPr>
      <p:sp>
        <p:nvSpPr>
          <p:cNvPr id="44" name="Google Shape;44;p13"/>
          <p:cNvSpPr/>
          <p:nvPr/>
        </p:nvSpPr>
        <p:spPr>
          <a:xfrm>
            <a:off x="125" y="2571750"/>
            <a:ext cx="9144000" cy="2571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3"/>
          <p:cNvSpPr txBox="1">
            <a:spLocks noGrp="1"/>
          </p:cNvSpPr>
          <p:nvPr>
            <p:ph type="subTitle" idx="1"/>
          </p:nvPr>
        </p:nvSpPr>
        <p:spPr>
          <a:xfrm>
            <a:off x="2208450" y="771251"/>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46" name="Google Shape;46;p13"/>
          <p:cNvSpPr txBox="1">
            <a:spLocks noGrp="1"/>
          </p:cNvSpPr>
          <p:nvPr>
            <p:ph type="subTitle" idx="2"/>
          </p:nvPr>
        </p:nvSpPr>
        <p:spPr>
          <a:xfrm>
            <a:off x="2208452" y="1412550"/>
            <a:ext cx="1829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47" name="Google Shape;47;p13"/>
          <p:cNvSpPr txBox="1">
            <a:spLocks noGrp="1"/>
          </p:cNvSpPr>
          <p:nvPr>
            <p:ph type="subTitle" idx="3"/>
          </p:nvPr>
        </p:nvSpPr>
        <p:spPr>
          <a:xfrm>
            <a:off x="4405475" y="771251"/>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48" name="Google Shape;48;p13"/>
          <p:cNvSpPr txBox="1">
            <a:spLocks noGrp="1"/>
          </p:cNvSpPr>
          <p:nvPr>
            <p:ph type="subTitle" idx="4"/>
          </p:nvPr>
        </p:nvSpPr>
        <p:spPr>
          <a:xfrm>
            <a:off x="4405464" y="1412543"/>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49" name="Google Shape;49;p13"/>
          <p:cNvSpPr txBox="1">
            <a:spLocks noGrp="1"/>
          </p:cNvSpPr>
          <p:nvPr>
            <p:ph type="subTitle" idx="5"/>
          </p:nvPr>
        </p:nvSpPr>
        <p:spPr>
          <a:xfrm>
            <a:off x="6602500" y="771250"/>
            <a:ext cx="16938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 name="Google Shape;50;p13"/>
          <p:cNvSpPr txBox="1">
            <a:spLocks noGrp="1"/>
          </p:cNvSpPr>
          <p:nvPr>
            <p:ph type="subTitle" idx="6"/>
          </p:nvPr>
        </p:nvSpPr>
        <p:spPr>
          <a:xfrm>
            <a:off x="6602489" y="1412543"/>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1" name="Google Shape;51;p13"/>
          <p:cNvSpPr txBox="1">
            <a:spLocks noGrp="1"/>
          </p:cNvSpPr>
          <p:nvPr>
            <p:ph type="subTitle" idx="7"/>
          </p:nvPr>
        </p:nvSpPr>
        <p:spPr>
          <a:xfrm>
            <a:off x="2208450" y="3108075"/>
            <a:ext cx="16938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solidFill>
                  <a:srgbClr val="2A2929"/>
                </a:solidFill>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2" name="Google Shape;52;p13"/>
          <p:cNvSpPr txBox="1">
            <a:spLocks noGrp="1"/>
          </p:cNvSpPr>
          <p:nvPr>
            <p:ph type="subTitle" idx="8"/>
          </p:nvPr>
        </p:nvSpPr>
        <p:spPr>
          <a:xfrm>
            <a:off x="2208439" y="3749368"/>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3" name="Google Shape;53;p13"/>
          <p:cNvSpPr txBox="1">
            <a:spLocks noGrp="1"/>
          </p:cNvSpPr>
          <p:nvPr>
            <p:ph type="subTitle" idx="9"/>
          </p:nvPr>
        </p:nvSpPr>
        <p:spPr>
          <a:xfrm>
            <a:off x="4405475" y="3108076"/>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solidFill>
                  <a:srgbClr val="2A2929"/>
                </a:solidFill>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4" name="Google Shape;54;p13"/>
          <p:cNvSpPr txBox="1">
            <a:spLocks noGrp="1"/>
          </p:cNvSpPr>
          <p:nvPr>
            <p:ph type="subTitle" idx="13"/>
          </p:nvPr>
        </p:nvSpPr>
        <p:spPr>
          <a:xfrm>
            <a:off x="4405464" y="3749368"/>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5" name="Google Shape;55;p13"/>
          <p:cNvSpPr txBox="1">
            <a:spLocks noGrp="1"/>
          </p:cNvSpPr>
          <p:nvPr>
            <p:ph type="subTitle" idx="14"/>
          </p:nvPr>
        </p:nvSpPr>
        <p:spPr>
          <a:xfrm>
            <a:off x="6602500" y="3108076"/>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sz="1600" b="1">
                <a:solidFill>
                  <a:srgbClr val="2A2929"/>
                </a:solidFill>
                <a:latin typeface="Lexend Deca"/>
                <a:ea typeface="Lexend Deca"/>
                <a:cs typeface="Lexend Deca"/>
                <a:sym typeface="Lexend Deca"/>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6" name="Google Shape;56;p13"/>
          <p:cNvSpPr txBox="1">
            <a:spLocks noGrp="1"/>
          </p:cNvSpPr>
          <p:nvPr>
            <p:ph type="subTitle" idx="15"/>
          </p:nvPr>
        </p:nvSpPr>
        <p:spPr>
          <a:xfrm>
            <a:off x="6602489" y="3749368"/>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rgbClr val="2A2929"/>
        </a:solidFill>
        <a:effectLst/>
      </p:bgPr>
    </p:bg>
    <p:spTree>
      <p:nvGrpSpPr>
        <p:cNvPr id="1" name="Shape 57"/>
        <p:cNvGrpSpPr/>
        <p:nvPr/>
      </p:nvGrpSpPr>
      <p:grpSpPr>
        <a:xfrm>
          <a:off x="0" y="0"/>
          <a:ext cx="0" cy="0"/>
          <a:chOff x="0" y="0"/>
          <a:chExt cx="0" cy="0"/>
        </a:xfrm>
      </p:grpSpPr>
      <p:sp>
        <p:nvSpPr>
          <p:cNvPr id="58" name="Google Shape;58;p14"/>
          <p:cNvSpPr/>
          <p:nvPr/>
        </p:nvSpPr>
        <p:spPr>
          <a:xfrm>
            <a:off x="125" y="2571750"/>
            <a:ext cx="9144000" cy="2571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title"/>
          </p:nvPr>
        </p:nvSpPr>
        <p:spPr>
          <a:xfrm>
            <a:off x="1096400" y="3063389"/>
            <a:ext cx="1614300" cy="767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30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0" name="Google Shape;60;p14"/>
          <p:cNvSpPr txBox="1">
            <a:spLocks noGrp="1"/>
          </p:cNvSpPr>
          <p:nvPr>
            <p:ph type="subTitle" idx="1"/>
          </p:nvPr>
        </p:nvSpPr>
        <p:spPr>
          <a:xfrm>
            <a:off x="719300" y="3859050"/>
            <a:ext cx="23685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2A2929"/>
                </a:solidFill>
              </a:defRPr>
            </a:lvl1pPr>
            <a:lvl2pPr lvl="1" algn="ctr" rtl="0">
              <a:lnSpc>
                <a:spcPct val="100000"/>
              </a:lnSpc>
              <a:spcBef>
                <a:spcPts val="1600"/>
              </a:spcBef>
              <a:spcAft>
                <a:spcPts val="0"/>
              </a:spcAft>
              <a:buNone/>
              <a:defRPr sz="1400">
                <a:solidFill>
                  <a:srgbClr val="2A2929"/>
                </a:solidFill>
              </a:defRPr>
            </a:lvl2pPr>
            <a:lvl3pPr lvl="2" algn="ctr" rtl="0">
              <a:lnSpc>
                <a:spcPct val="100000"/>
              </a:lnSpc>
              <a:spcBef>
                <a:spcPts val="1600"/>
              </a:spcBef>
              <a:spcAft>
                <a:spcPts val="0"/>
              </a:spcAft>
              <a:buNone/>
              <a:defRPr sz="1400">
                <a:solidFill>
                  <a:srgbClr val="2A2929"/>
                </a:solidFill>
              </a:defRPr>
            </a:lvl3pPr>
            <a:lvl4pPr lvl="3" algn="ctr" rtl="0">
              <a:lnSpc>
                <a:spcPct val="100000"/>
              </a:lnSpc>
              <a:spcBef>
                <a:spcPts val="1600"/>
              </a:spcBef>
              <a:spcAft>
                <a:spcPts val="0"/>
              </a:spcAft>
              <a:buNone/>
              <a:defRPr sz="1400">
                <a:solidFill>
                  <a:srgbClr val="2A2929"/>
                </a:solidFill>
              </a:defRPr>
            </a:lvl4pPr>
            <a:lvl5pPr lvl="4" algn="ctr" rtl="0">
              <a:lnSpc>
                <a:spcPct val="100000"/>
              </a:lnSpc>
              <a:spcBef>
                <a:spcPts val="1600"/>
              </a:spcBef>
              <a:spcAft>
                <a:spcPts val="0"/>
              </a:spcAft>
              <a:buNone/>
              <a:defRPr sz="1400">
                <a:solidFill>
                  <a:srgbClr val="2A2929"/>
                </a:solidFill>
              </a:defRPr>
            </a:lvl5pPr>
            <a:lvl6pPr lvl="5" algn="ctr" rtl="0">
              <a:lnSpc>
                <a:spcPct val="100000"/>
              </a:lnSpc>
              <a:spcBef>
                <a:spcPts val="1600"/>
              </a:spcBef>
              <a:spcAft>
                <a:spcPts val="0"/>
              </a:spcAft>
              <a:buNone/>
              <a:defRPr sz="1400">
                <a:solidFill>
                  <a:srgbClr val="2A2929"/>
                </a:solidFill>
              </a:defRPr>
            </a:lvl6pPr>
            <a:lvl7pPr lvl="6" algn="ctr" rtl="0">
              <a:lnSpc>
                <a:spcPct val="100000"/>
              </a:lnSpc>
              <a:spcBef>
                <a:spcPts val="1600"/>
              </a:spcBef>
              <a:spcAft>
                <a:spcPts val="0"/>
              </a:spcAft>
              <a:buNone/>
              <a:defRPr sz="1400">
                <a:solidFill>
                  <a:srgbClr val="2A2929"/>
                </a:solidFill>
              </a:defRPr>
            </a:lvl7pPr>
            <a:lvl8pPr lvl="7" algn="ctr" rtl="0">
              <a:lnSpc>
                <a:spcPct val="100000"/>
              </a:lnSpc>
              <a:spcBef>
                <a:spcPts val="1600"/>
              </a:spcBef>
              <a:spcAft>
                <a:spcPts val="0"/>
              </a:spcAft>
              <a:buNone/>
              <a:defRPr sz="1400">
                <a:solidFill>
                  <a:srgbClr val="2A2929"/>
                </a:solidFill>
              </a:defRPr>
            </a:lvl8pPr>
            <a:lvl9pPr lvl="8" algn="ctr" rtl="0">
              <a:lnSpc>
                <a:spcPct val="100000"/>
              </a:lnSpc>
              <a:spcBef>
                <a:spcPts val="1600"/>
              </a:spcBef>
              <a:spcAft>
                <a:spcPts val="1600"/>
              </a:spcAft>
              <a:buNone/>
              <a:defRPr sz="1400">
                <a:solidFill>
                  <a:srgbClr val="2A2929"/>
                </a:solidFill>
              </a:defRPr>
            </a:lvl9pPr>
          </a:lstStyle>
          <a:p>
            <a:endParaRPr/>
          </a:p>
        </p:txBody>
      </p:sp>
      <p:sp>
        <p:nvSpPr>
          <p:cNvPr id="61" name="Google Shape;61;p14"/>
          <p:cNvSpPr txBox="1">
            <a:spLocks noGrp="1"/>
          </p:cNvSpPr>
          <p:nvPr>
            <p:ph type="title" idx="2"/>
          </p:nvPr>
        </p:nvSpPr>
        <p:spPr>
          <a:xfrm>
            <a:off x="6438045" y="3063389"/>
            <a:ext cx="1614300" cy="767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30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2" name="Google Shape;62;p14"/>
          <p:cNvSpPr txBox="1">
            <a:spLocks noGrp="1"/>
          </p:cNvSpPr>
          <p:nvPr>
            <p:ph type="subTitle" idx="3"/>
          </p:nvPr>
        </p:nvSpPr>
        <p:spPr>
          <a:xfrm>
            <a:off x="6060945" y="3859050"/>
            <a:ext cx="23685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2A2929"/>
                </a:solidFill>
              </a:defRPr>
            </a:lvl1pPr>
            <a:lvl2pPr lvl="1" algn="ctr" rtl="0">
              <a:lnSpc>
                <a:spcPct val="100000"/>
              </a:lnSpc>
              <a:spcBef>
                <a:spcPts val="1600"/>
              </a:spcBef>
              <a:spcAft>
                <a:spcPts val="0"/>
              </a:spcAft>
              <a:buNone/>
              <a:defRPr sz="1400">
                <a:solidFill>
                  <a:srgbClr val="2A2929"/>
                </a:solidFill>
              </a:defRPr>
            </a:lvl2pPr>
            <a:lvl3pPr lvl="2" algn="ctr" rtl="0">
              <a:lnSpc>
                <a:spcPct val="100000"/>
              </a:lnSpc>
              <a:spcBef>
                <a:spcPts val="1600"/>
              </a:spcBef>
              <a:spcAft>
                <a:spcPts val="0"/>
              </a:spcAft>
              <a:buNone/>
              <a:defRPr sz="1400">
                <a:solidFill>
                  <a:srgbClr val="2A2929"/>
                </a:solidFill>
              </a:defRPr>
            </a:lvl3pPr>
            <a:lvl4pPr lvl="3" algn="ctr" rtl="0">
              <a:lnSpc>
                <a:spcPct val="100000"/>
              </a:lnSpc>
              <a:spcBef>
                <a:spcPts val="1600"/>
              </a:spcBef>
              <a:spcAft>
                <a:spcPts val="0"/>
              </a:spcAft>
              <a:buNone/>
              <a:defRPr sz="1400">
                <a:solidFill>
                  <a:srgbClr val="2A2929"/>
                </a:solidFill>
              </a:defRPr>
            </a:lvl4pPr>
            <a:lvl5pPr lvl="4" algn="ctr" rtl="0">
              <a:lnSpc>
                <a:spcPct val="100000"/>
              </a:lnSpc>
              <a:spcBef>
                <a:spcPts val="1600"/>
              </a:spcBef>
              <a:spcAft>
                <a:spcPts val="0"/>
              </a:spcAft>
              <a:buNone/>
              <a:defRPr sz="1400">
                <a:solidFill>
                  <a:srgbClr val="2A2929"/>
                </a:solidFill>
              </a:defRPr>
            </a:lvl5pPr>
            <a:lvl6pPr lvl="5" algn="ctr" rtl="0">
              <a:lnSpc>
                <a:spcPct val="100000"/>
              </a:lnSpc>
              <a:spcBef>
                <a:spcPts val="1600"/>
              </a:spcBef>
              <a:spcAft>
                <a:spcPts val="0"/>
              </a:spcAft>
              <a:buNone/>
              <a:defRPr sz="1400">
                <a:solidFill>
                  <a:srgbClr val="2A2929"/>
                </a:solidFill>
              </a:defRPr>
            </a:lvl6pPr>
            <a:lvl7pPr lvl="6" algn="ctr" rtl="0">
              <a:lnSpc>
                <a:spcPct val="100000"/>
              </a:lnSpc>
              <a:spcBef>
                <a:spcPts val="1600"/>
              </a:spcBef>
              <a:spcAft>
                <a:spcPts val="0"/>
              </a:spcAft>
              <a:buNone/>
              <a:defRPr sz="1400">
                <a:solidFill>
                  <a:srgbClr val="2A2929"/>
                </a:solidFill>
              </a:defRPr>
            </a:lvl7pPr>
            <a:lvl8pPr lvl="7" algn="ctr" rtl="0">
              <a:lnSpc>
                <a:spcPct val="100000"/>
              </a:lnSpc>
              <a:spcBef>
                <a:spcPts val="1600"/>
              </a:spcBef>
              <a:spcAft>
                <a:spcPts val="0"/>
              </a:spcAft>
              <a:buNone/>
              <a:defRPr sz="1400">
                <a:solidFill>
                  <a:srgbClr val="2A2929"/>
                </a:solidFill>
              </a:defRPr>
            </a:lvl8pPr>
            <a:lvl9pPr lvl="8" algn="ctr" rtl="0">
              <a:lnSpc>
                <a:spcPct val="100000"/>
              </a:lnSpc>
              <a:spcBef>
                <a:spcPts val="1600"/>
              </a:spcBef>
              <a:spcAft>
                <a:spcPts val="1600"/>
              </a:spcAft>
              <a:buNone/>
              <a:defRPr sz="1400">
                <a:solidFill>
                  <a:srgbClr val="2A2929"/>
                </a:solidFill>
              </a:defRPr>
            </a:lvl9pPr>
          </a:lstStyle>
          <a:p>
            <a:endParaRPr/>
          </a:p>
        </p:txBody>
      </p:sp>
      <p:sp>
        <p:nvSpPr>
          <p:cNvPr id="63" name="Google Shape;63;p14"/>
          <p:cNvSpPr txBox="1">
            <a:spLocks noGrp="1"/>
          </p:cNvSpPr>
          <p:nvPr>
            <p:ph type="title" idx="4"/>
          </p:nvPr>
        </p:nvSpPr>
        <p:spPr>
          <a:xfrm>
            <a:off x="3764850" y="3063389"/>
            <a:ext cx="1614300" cy="767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30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4" name="Google Shape;64;p14"/>
          <p:cNvSpPr txBox="1">
            <a:spLocks noGrp="1"/>
          </p:cNvSpPr>
          <p:nvPr>
            <p:ph type="subTitle" idx="5"/>
          </p:nvPr>
        </p:nvSpPr>
        <p:spPr>
          <a:xfrm>
            <a:off x="3387750" y="3859050"/>
            <a:ext cx="23685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2A2929"/>
                </a:solidFill>
              </a:defRPr>
            </a:lvl1pPr>
            <a:lvl2pPr lvl="1" algn="ctr" rtl="0">
              <a:lnSpc>
                <a:spcPct val="100000"/>
              </a:lnSpc>
              <a:spcBef>
                <a:spcPts val="1600"/>
              </a:spcBef>
              <a:spcAft>
                <a:spcPts val="0"/>
              </a:spcAft>
              <a:buNone/>
              <a:defRPr sz="1400">
                <a:solidFill>
                  <a:srgbClr val="2A2929"/>
                </a:solidFill>
              </a:defRPr>
            </a:lvl2pPr>
            <a:lvl3pPr lvl="2" algn="ctr" rtl="0">
              <a:lnSpc>
                <a:spcPct val="100000"/>
              </a:lnSpc>
              <a:spcBef>
                <a:spcPts val="1600"/>
              </a:spcBef>
              <a:spcAft>
                <a:spcPts val="0"/>
              </a:spcAft>
              <a:buNone/>
              <a:defRPr sz="1400">
                <a:solidFill>
                  <a:srgbClr val="2A2929"/>
                </a:solidFill>
              </a:defRPr>
            </a:lvl3pPr>
            <a:lvl4pPr lvl="3" algn="ctr" rtl="0">
              <a:lnSpc>
                <a:spcPct val="100000"/>
              </a:lnSpc>
              <a:spcBef>
                <a:spcPts val="1600"/>
              </a:spcBef>
              <a:spcAft>
                <a:spcPts val="0"/>
              </a:spcAft>
              <a:buNone/>
              <a:defRPr sz="1400">
                <a:solidFill>
                  <a:srgbClr val="2A2929"/>
                </a:solidFill>
              </a:defRPr>
            </a:lvl4pPr>
            <a:lvl5pPr lvl="4" algn="ctr" rtl="0">
              <a:lnSpc>
                <a:spcPct val="100000"/>
              </a:lnSpc>
              <a:spcBef>
                <a:spcPts val="1600"/>
              </a:spcBef>
              <a:spcAft>
                <a:spcPts val="0"/>
              </a:spcAft>
              <a:buNone/>
              <a:defRPr sz="1400">
                <a:solidFill>
                  <a:srgbClr val="2A2929"/>
                </a:solidFill>
              </a:defRPr>
            </a:lvl5pPr>
            <a:lvl6pPr lvl="5" algn="ctr" rtl="0">
              <a:lnSpc>
                <a:spcPct val="100000"/>
              </a:lnSpc>
              <a:spcBef>
                <a:spcPts val="1600"/>
              </a:spcBef>
              <a:spcAft>
                <a:spcPts val="0"/>
              </a:spcAft>
              <a:buNone/>
              <a:defRPr sz="1400">
                <a:solidFill>
                  <a:srgbClr val="2A2929"/>
                </a:solidFill>
              </a:defRPr>
            </a:lvl6pPr>
            <a:lvl7pPr lvl="6" algn="ctr" rtl="0">
              <a:lnSpc>
                <a:spcPct val="100000"/>
              </a:lnSpc>
              <a:spcBef>
                <a:spcPts val="1600"/>
              </a:spcBef>
              <a:spcAft>
                <a:spcPts val="0"/>
              </a:spcAft>
              <a:buNone/>
              <a:defRPr sz="1400">
                <a:solidFill>
                  <a:srgbClr val="2A2929"/>
                </a:solidFill>
              </a:defRPr>
            </a:lvl7pPr>
            <a:lvl8pPr lvl="7" algn="ctr" rtl="0">
              <a:lnSpc>
                <a:spcPct val="100000"/>
              </a:lnSpc>
              <a:spcBef>
                <a:spcPts val="1600"/>
              </a:spcBef>
              <a:spcAft>
                <a:spcPts val="0"/>
              </a:spcAft>
              <a:buNone/>
              <a:defRPr sz="1400">
                <a:solidFill>
                  <a:srgbClr val="2A2929"/>
                </a:solidFill>
              </a:defRPr>
            </a:lvl8pPr>
            <a:lvl9pPr lvl="8" algn="ctr" rtl="0">
              <a:lnSpc>
                <a:spcPct val="100000"/>
              </a:lnSpc>
              <a:spcBef>
                <a:spcPts val="1600"/>
              </a:spcBef>
              <a:spcAft>
                <a:spcPts val="1600"/>
              </a:spcAft>
              <a:buNone/>
              <a:defRPr sz="1400">
                <a:solidFill>
                  <a:srgbClr val="2A2929"/>
                </a:solidFill>
              </a:defRPr>
            </a:lvl9pPr>
          </a:lstStyle>
          <a:p>
            <a:endParaRPr/>
          </a:p>
        </p:txBody>
      </p:sp>
      <p:sp>
        <p:nvSpPr>
          <p:cNvPr id="65" name="Google Shape;65;p14"/>
          <p:cNvSpPr txBox="1">
            <a:spLocks noGrp="1"/>
          </p:cNvSpPr>
          <p:nvPr>
            <p:ph type="ctrTitle" idx="6"/>
          </p:nvPr>
        </p:nvSpPr>
        <p:spPr>
          <a:xfrm>
            <a:off x="2593550" y="379350"/>
            <a:ext cx="3957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b="1">
                <a:solidFill>
                  <a:srgbClr val="F7EECE"/>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2">
    <p:bg>
      <p:bgPr>
        <a:solidFill>
          <a:srgbClr val="2A2929"/>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subTitle" idx="1"/>
          </p:nvPr>
        </p:nvSpPr>
        <p:spPr>
          <a:xfrm>
            <a:off x="719288" y="1824225"/>
            <a:ext cx="4472700" cy="396300"/>
          </a:xfrm>
          <a:prstGeom prst="rect">
            <a:avLst/>
          </a:prstGeom>
        </p:spPr>
        <p:txBody>
          <a:bodyPr spcFirstLastPara="1" wrap="square" lIns="91425" tIns="91425" rIns="91425" bIns="91425" anchor="t" anchorCtr="0">
            <a:noAutofit/>
          </a:bodyPr>
          <a:lstStyle>
            <a:lvl1pPr marL="0" marR="0" lvl="0" indent="0" rtl="0">
              <a:lnSpc>
                <a:spcPct val="115000"/>
              </a:lnSpc>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6"/>
          <p:cNvSpPr txBox="1">
            <a:spLocks noGrp="1"/>
          </p:cNvSpPr>
          <p:nvPr>
            <p:ph type="subTitle" idx="2"/>
          </p:nvPr>
        </p:nvSpPr>
        <p:spPr>
          <a:xfrm>
            <a:off x="2335625" y="3043361"/>
            <a:ext cx="4472700" cy="396300"/>
          </a:xfrm>
          <a:prstGeom prst="rect">
            <a:avLst/>
          </a:prstGeom>
          <a:noFill/>
        </p:spPr>
        <p:txBody>
          <a:bodyPr spcFirstLastPara="1" wrap="square" lIns="91425" tIns="91425" rIns="91425" bIns="91425" anchor="t" anchorCtr="0">
            <a:noAutofit/>
          </a:bodyPr>
          <a:lstStyle>
            <a:lvl1pPr marL="0" marR="0" lvl="0" indent="0" algn="ctr" rtl="0">
              <a:lnSpc>
                <a:spcPct val="115000"/>
              </a:lnSpc>
              <a:spcBef>
                <a:spcPts val="0"/>
              </a:spcBef>
              <a:spcAft>
                <a:spcPts val="0"/>
              </a:spcAft>
              <a:buNone/>
              <a:defRPr sz="14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2" name="Google Shape;72;p16"/>
          <p:cNvSpPr txBox="1">
            <a:spLocks noGrp="1"/>
          </p:cNvSpPr>
          <p:nvPr>
            <p:ph type="subTitle" idx="3"/>
          </p:nvPr>
        </p:nvSpPr>
        <p:spPr>
          <a:xfrm>
            <a:off x="3951988" y="4244449"/>
            <a:ext cx="4472700" cy="396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1600"/>
              </a:spcBef>
              <a:spcAft>
                <a:spcPts val="0"/>
              </a:spcAft>
              <a:buNone/>
              <a:defRPr sz="1400"/>
            </a:lvl2pPr>
            <a:lvl3pPr lvl="2" algn="r" rtl="0">
              <a:spcBef>
                <a:spcPts val="1600"/>
              </a:spcBef>
              <a:spcAft>
                <a:spcPts val="0"/>
              </a:spcAft>
              <a:buNone/>
              <a:defRPr sz="1400"/>
            </a:lvl3pPr>
            <a:lvl4pPr lvl="3" algn="r" rtl="0">
              <a:spcBef>
                <a:spcPts val="1600"/>
              </a:spcBef>
              <a:spcAft>
                <a:spcPts val="0"/>
              </a:spcAft>
              <a:buNone/>
              <a:defRPr sz="1400"/>
            </a:lvl4pPr>
            <a:lvl5pPr lvl="4" algn="r" rtl="0">
              <a:spcBef>
                <a:spcPts val="1600"/>
              </a:spcBef>
              <a:spcAft>
                <a:spcPts val="0"/>
              </a:spcAft>
              <a:buNone/>
              <a:defRPr sz="1400"/>
            </a:lvl5pPr>
            <a:lvl6pPr lvl="5" algn="r" rtl="0">
              <a:spcBef>
                <a:spcPts val="1600"/>
              </a:spcBef>
              <a:spcAft>
                <a:spcPts val="0"/>
              </a:spcAft>
              <a:buNone/>
              <a:defRPr sz="1400"/>
            </a:lvl6pPr>
            <a:lvl7pPr lvl="6" algn="r" rtl="0">
              <a:spcBef>
                <a:spcPts val="1600"/>
              </a:spcBef>
              <a:spcAft>
                <a:spcPts val="0"/>
              </a:spcAft>
              <a:buNone/>
              <a:defRPr sz="1400"/>
            </a:lvl7pPr>
            <a:lvl8pPr lvl="7" algn="r" rtl="0">
              <a:spcBef>
                <a:spcPts val="1600"/>
              </a:spcBef>
              <a:spcAft>
                <a:spcPts val="0"/>
              </a:spcAft>
              <a:buNone/>
              <a:defRPr sz="1400"/>
            </a:lvl8pPr>
            <a:lvl9pPr lvl="8" algn="r" rtl="0">
              <a:spcBef>
                <a:spcPts val="1600"/>
              </a:spcBef>
              <a:spcAft>
                <a:spcPts val="1600"/>
              </a:spcAft>
              <a:buNone/>
              <a:defRPr sz="1400"/>
            </a:lvl9pPr>
          </a:lstStyle>
          <a:p>
            <a:endParaRPr/>
          </a:p>
        </p:txBody>
      </p:sp>
      <p:sp>
        <p:nvSpPr>
          <p:cNvPr id="73" name="Google Shape;73;p16"/>
          <p:cNvSpPr txBox="1">
            <a:spLocks noGrp="1"/>
          </p:cNvSpPr>
          <p:nvPr>
            <p:ph type="title" hasCustomPrompt="1"/>
          </p:nvPr>
        </p:nvSpPr>
        <p:spPr>
          <a:xfrm>
            <a:off x="719288" y="1243475"/>
            <a:ext cx="44727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b="1"/>
            </a:lvl1pPr>
            <a:lvl2pPr lvl="1"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74" name="Google Shape;74;p16"/>
          <p:cNvSpPr txBox="1">
            <a:spLocks noGrp="1"/>
          </p:cNvSpPr>
          <p:nvPr>
            <p:ph type="title" idx="4" hasCustomPrompt="1"/>
          </p:nvPr>
        </p:nvSpPr>
        <p:spPr>
          <a:xfrm>
            <a:off x="2335625" y="2442618"/>
            <a:ext cx="44727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EECE"/>
              </a:buClr>
              <a:buSzPts val="3600"/>
              <a:buNone/>
              <a:defRPr sz="3600" b="1"/>
            </a:lvl1pPr>
            <a:lvl2pPr lvl="1"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75" name="Google Shape;75;p16"/>
          <p:cNvSpPr txBox="1">
            <a:spLocks noGrp="1"/>
          </p:cNvSpPr>
          <p:nvPr>
            <p:ph type="title" idx="5" hasCustomPrompt="1"/>
          </p:nvPr>
        </p:nvSpPr>
        <p:spPr>
          <a:xfrm>
            <a:off x="3951988" y="3641846"/>
            <a:ext cx="4472700" cy="697800"/>
          </a:xfrm>
          <a:prstGeom prst="rect">
            <a:avLst/>
          </a:prstGeom>
        </p:spPr>
        <p:txBody>
          <a:bodyPr spcFirstLastPara="1" wrap="square" lIns="91425" tIns="91425" rIns="91425" bIns="91425" anchor="b" anchorCtr="0">
            <a:noAutofit/>
          </a:bodyPr>
          <a:lstStyle>
            <a:lvl1pPr marL="0" marR="0" lvl="0" indent="0" algn="r" rtl="0">
              <a:lnSpc>
                <a:spcPct val="100000"/>
              </a:lnSpc>
              <a:spcBef>
                <a:spcPts val="0"/>
              </a:spcBef>
              <a:spcAft>
                <a:spcPts val="0"/>
              </a:spcAft>
              <a:buClr>
                <a:schemeClr val="dk2"/>
              </a:buClr>
              <a:buSzPts val="3600"/>
              <a:buNone/>
              <a:defRPr sz="3600" b="1"/>
            </a:lvl1pPr>
            <a:lvl2pPr lvl="1"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
        <p:nvSpPr>
          <p:cNvPr id="76" name="Google Shape;76;p16"/>
          <p:cNvSpPr txBox="1">
            <a:spLocks noGrp="1"/>
          </p:cNvSpPr>
          <p:nvPr>
            <p:ph type="ctrTitle" idx="6"/>
          </p:nvPr>
        </p:nvSpPr>
        <p:spPr>
          <a:xfrm>
            <a:off x="2593550" y="379350"/>
            <a:ext cx="3957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b="1">
                <a:solidFill>
                  <a:srgbClr val="F7EECE"/>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A292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7EECE"/>
              </a:buClr>
              <a:buSzPts val="2800"/>
              <a:buFont typeface="Lexend Exa"/>
              <a:buNone/>
              <a:defRPr sz="2800" b="1">
                <a:solidFill>
                  <a:srgbClr val="F7EECE"/>
                </a:solidFill>
                <a:latin typeface="Lexend Exa"/>
                <a:ea typeface="Lexend Exa"/>
                <a:cs typeface="Lexend Exa"/>
                <a:sym typeface="Lexend Exa"/>
              </a:defRPr>
            </a:lvl1pPr>
            <a:lvl2pPr lvl="1"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2pPr>
            <a:lvl3pPr lvl="2"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3pPr>
            <a:lvl4pPr lvl="3"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4pPr>
            <a:lvl5pPr lvl="4"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5pPr>
            <a:lvl6pPr lvl="5"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6pPr>
            <a:lvl7pPr lvl="6"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7pPr>
            <a:lvl8pPr lvl="7"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8pPr>
            <a:lvl9pPr lvl="8" rtl="0">
              <a:spcBef>
                <a:spcPts val="0"/>
              </a:spcBef>
              <a:spcAft>
                <a:spcPts val="0"/>
              </a:spcAft>
              <a:buClr>
                <a:srgbClr val="F7EECE"/>
              </a:buClr>
              <a:buSzPts val="2800"/>
              <a:buFont typeface="Lexend Exa"/>
              <a:buNone/>
              <a:defRPr sz="2800">
                <a:solidFill>
                  <a:srgbClr val="F7EECE"/>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7EECE"/>
              </a:buClr>
              <a:buSzPts val="1800"/>
              <a:buFont typeface="Barlow Light"/>
              <a:buChar char="●"/>
              <a:defRPr sz="1800">
                <a:solidFill>
                  <a:srgbClr val="F7EECE"/>
                </a:solidFill>
                <a:latin typeface="Barlow Light"/>
                <a:ea typeface="Barlow Light"/>
                <a:cs typeface="Barlow Light"/>
                <a:sym typeface="Barlow Light"/>
              </a:defRPr>
            </a:lvl1pPr>
            <a:lvl2pPr marL="914400" lvl="1"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2pPr>
            <a:lvl3pPr marL="1371600" lvl="2"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3pPr>
            <a:lvl4pPr marL="1828800" lvl="3"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4pPr>
            <a:lvl5pPr marL="2286000" lvl="4"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5pPr>
            <a:lvl6pPr marL="2743200" lvl="5"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6pPr>
            <a:lvl7pPr marL="3200400" lvl="6"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7pPr>
            <a:lvl8pPr marL="3657600" lvl="7" indent="-317500" rtl="0">
              <a:lnSpc>
                <a:spcPct val="115000"/>
              </a:lnSpc>
              <a:spcBef>
                <a:spcPts val="1600"/>
              </a:spcBef>
              <a:spcAft>
                <a:spcPts val="0"/>
              </a:spcAft>
              <a:buClr>
                <a:srgbClr val="F7EECE"/>
              </a:buClr>
              <a:buSzPts val="1400"/>
              <a:buFont typeface="Barlow Light"/>
              <a:buChar char="○"/>
              <a:defRPr>
                <a:solidFill>
                  <a:srgbClr val="F7EECE"/>
                </a:solidFill>
                <a:latin typeface="Barlow Light"/>
                <a:ea typeface="Barlow Light"/>
                <a:cs typeface="Barlow Light"/>
                <a:sym typeface="Barlow Light"/>
              </a:defRPr>
            </a:lvl8pPr>
            <a:lvl9pPr marL="4114800" lvl="8" indent="-317500" rtl="0">
              <a:lnSpc>
                <a:spcPct val="115000"/>
              </a:lnSpc>
              <a:spcBef>
                <a:spcPts val="1600"/>
              </a:spcBef>
              <a:spcAft>
                <a:spcPts val="1600"/>
              </a:spcAft>
              <a:buClr>
                <a:srgbClr val="F7EECE"/>
              </a:buClr>
              <a:buSzPts val="1400"/>
              <a:buFont typeface="Barlow Light"/>
              <a:buChar char="■"/>
              <a:defRPr>
                <a:solidFill>
                  <a:srgbClr val="F7EECE"/>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6" r:id="rId5"/>
    <p:sldLayoutId id="2147483658" r:id="rId6"/>
    <p:sldLayoutId id="2147483659" r:id="rId7"/>
    <p:sldLayoutId id="2147483660" r:id="rId8"/>
    <p:sldLayoutId id="2147483662" r:id="rId9"/>
    <p:sldLayoutId id="2147483664"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1"/>
        <p:cNvGrpSpPr/>
        <p:nvPr/>
      </p:nvGrpSpPr>
      <p:grpSpPr>
        <a:xfrm>
          <a:off x="0" y="0"/>
          <a:ext cx="0" cy="0"/>
          <a:chOff x="0" y="0"/>
          <a:chExt cx="0" cy="0"/>
        </a:xfrm>
      </p:grpSpPr>
      <p:pic>
        <p:nvPicPr>
          <p:cNvPr id="3" name="Picture 2" descr="A close up of a mans face&#10;&#10;Description automatically generated">
            <a:extLst>
              <a:ext uri="{FF2B5EF4-FFF2-40B4-BE49-F238E27FC236}">
                <a16:creationId xmlns:a16="http://schemas.microsoft.com/office/drawing/2014/main" id="{DB64709D-7E1D-426C-9742-1837C6827946}"/>
              </a:ext>
            </a:extLst>
          </p:cNvPr>
          <p:cNvPicPr>
            <a:picLocks noChangeAspect="1"/>
          </p:cNvPicPr>
          <p:nvPr/>
        </p:nvPicPr>
        <p:blipFill>
          <a:blip r:embed="rId3"/>
          <a:stretch>
            <a:fillRect/>
          </a:stretch>
        </p:blipFill>
        <p:spPr>
          <a:xfrm>
            <a:off x="0" y="-407628"/>
            <a:ext cx="3351800" cy="5958755"/>
          </a:xfrm>
          <a:prstGeom prst="rect">
            <a:avLst/>
          </a:prstGeom>
        </p:spPr>
      </p:pic>
      <p:sp>
        <p:nvSpPr>
          <p:cNvPr id="125" name="Google Shape;125;p27"/>
          <p:cNvSpPr txBox="1">
            <a:spLocks noGrp="1"/>
          </p:cNvSpPr>
          <p:nvPr>
            <p:ph type="ctrTitle"/>
          </p:nvPr>
        </p:nvSpPr>
        <p:spPr>
          <a:xfrm>
            <a:off x="3450284" y="1334809"/>
            <a:ext cx="395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a:t>MAMBA MENTALITY </a:t>
            </a:r>
            <a:br>
              <a:rPr lang="en-US" altLang="zh-CN"/>
            </a:br>
            <a:endParaRPr/>
          </a:p>
        </p:txBody>
      </p:sp>
      <p:sp>
        <p:nvSpPr>
          <p:cNvPr id="6" name="Google Shape;137;p29">
            <a:extLst>
              <a:ext uri="{FF2B5EF4-FFF2-40B4-BE49-F238E27FC236}">
                <a16:creationId xmlns:a16="http://schemas.microsoft.com/office/drawing/2014/main" id="{07CE74C4-1150-4929-B58D-906EF568FDE4}"/>
              </a:ext>
            </a:extLst>
          </p:cNvPr>
          <p:cNvSpPr txBox="1">
            <a:spLocks/>
          </p:cNvSpPr>
          <p:nvPr/>
        </p:nvSpPr>
        <p:spPr>
          <a:xfrm>
            <a:off x="3962400" y="2210549"/>
            <a:ext cx="5181600" cy="722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a:latin typeface="Lexend Deca" panose="020B0604020202020204" charset="0"/>
              <a:cs typeface="Lexend Deca" panose="020B0604020202020204" charset="0"/>
            </a:endParaRPr>
          </a:p>
          <a:p>
            <a:r>
              <a:rPr lang="en-US" altLang="zh-CN" sz="1800" b="1">
                <a:latin typeface="Lexend Deca" panose="020B0604020202020204" charset="0"/>
                <a:cs typeface="Lexend Deca" panose="020B0604020202020204" charset="0"/>
              </a:rPr>
              <a:t>— Use NBA Player Stats, Teams and Year Effects to Predict Teams’ Wining Rate </a:t>
            </a:r>
            <a:endParaRPr lang="en-US" sz="1800" b="1">
              <a:latin typeface="Lexend Deca" panose="020B0604020202020204" charset="0"/>
              <a:cs typeface="Lexend Deca"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F84B-1DAE-4462-92E8-FA6F67CEDC31}"/>
              </a:ext>
            </a:extLst>
          </p:cNvPr>
          <p:cNvSpPr>
            <a:spLocks noGrp="1"/>
          </p:cNvSpPr>
          <p:nvPr>
            <p:ph type="ctrTitle"/>
          </p:nvPr>
        </p:nvSpPr>
        <p:spPr>
          <a:xfrm>
            <a:off x="1253583" y="0"/>
            <a:ext cx="6636833" cy="786259"/>
          </a:xfrm>
        </p:spPr>
        <p:txBody>
          <a:bodyPr/>
          <a:lstStyle/>
          <a:p>
            <a:r>
              <a:rPr lang="en-US"/>
              <a:t>Changing Team Ranks in the West Conference 2011-2019 (Demo)</a:t>
            </a:r>
          </a:p>
        </p:txBody>
      </p:sp>
      <p:sp>
        <p:nvSpPr>
          <p:cNvPr id="4" name="Google Shape;692;p50">
            <a:extLst>
              <a:ext uri="{FF2B5EF4-FFF2-40B4-BE49-F238E27FC236}">
                <a16:creationId xmlns:a16="http://schemas.microsoft.com/office/drawing/2014/main" id="{4533FABD-A523-AA47-B6FE-CEE48CE82255}"/>
              </a:ext>
            </a:extLst>
          </p:cNvPr>
          <p:cNvSpPr txBox="1">
            <a:spLocks/>
          </p:cNvSpPr>
          <p:nvPr/>
        </p:nvSpPr>
        <p:spPr>
          <a:xfrm>
            <a:off x="243724" y="1397336"/>
            <a:ext cx="2019718" cy="2822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0" indent="0">
              <a:lnSpc>
                <a:spcPct val="100000"/>
              </a:lnSpc>
              <a:buNone/>
            </a:pPr>
            <a:endParaRPr lang="en-US" sz="900"/>
          </a:p>
          <a:p>
            <a:pPr marL="0" indent="-171450">
              <a:lnSpc>
                <a:spcPct val="100000"/>
              </a:lnSpc>
            </a:pPr>
            <a:r>
              <a:rPr lang="en-US" sz="1100"/>
              <a:t>interesting types of teams in light of trends about team ranks</a:t>
            </a:r>
          </a:p>
          <a:p>
            <a:pPr marL="457200" lvl="1" indent="-171450">
              <a:lnSpc>
                <a:spcPct val="100000"/>
              </a:lnSpc>
            </a:pPr>
            <a:r>
              <a:rPr lang="en-US" sz="1100"/>
              <a:t>teams with significant increase over years: Houston Rockets, Utah Jazz, Golden State Warriors, etc.</a:t>
            </a:r>
          </a:p>
          <a:p>
            <a:pPr marL="457200" lvl="1" indent="-171450">
              <a:lnSpc>
                <a:spcPct val="100000"/>
              </a:lnSpc>
            </a:pPr>
            <a:r>
              <a:rPr lang="en-US" sz="1100"/>
              <a:t>teams with significant decrease over years: Dallas Mavericks Memphis Grizzlies, etc.</a:t>
            </a:r>
          </a:p>
        </p:txBody>
      </p:sp>
      <p:pic>
        <p:nvPicPr>
          <p:cNvPr id="5" name="Picture 3" descr="A close up of a device&#10;&#10;Description generated with high confidence">
            <a:extLst>
              <a:ext uri="{FF2B5EF4-FFF2-40B4-BE49-F238E27FC236}">
                <a16:creationId xmlns:a16="http://schemas.microsoft.com/office/drawing/2014/main" id="{8BF6CBED-038D-A74F-B2B9-F583DD3514A4}"/>
              </a:ext>
            </a:extLst>
          </p:cNvPr>
          <p:cNvPicPr>
            <a:picLocks noChangeAspect="1"/>
          </p:cNvPicPr>
          <p:nvPr/>
        </p:nvPicPr>
        <p:blipFill>
          <a:blip r:embed="rId2"/>
          <a:stretch>
            <a:fillRect/>
          </a:stretch>
        </p:blipFill>
        <p:spPr>
          <a:xfrm>
            <a:off x="2471895" y="1007160"/>
            <a:ext cx="6555229" cy="3797184"/>
          </a:xfrm>
          <a:prstGeom prst="rect">
            <a:avLst/>
          </a:prstGeom>
        </p:spPr>
      </p:pic>
    </p:spTree>
    <p:extLst>
      <p:ext uri="{BB962C8B-B14F-4D97-AF65-F5344CB8AC3E}">
        <p14:creationId xmlns:p14="http://schemas.microsoft.com/office/powerpoint/2010/main" val="273112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CE75-CB94-46CC-B5A3-268854D504EC}"/>
              </a:ext>
            </a:extLst>
          </p:cNvPr>
          <p:cNvSpPr>
            <a:spLocks noGrp="1"/>
          </p:cNvSpPr>
          <p:nvPr>
            <p:ph type="ctrTitle"/>
          </p:nvPr>
        </p:nvSpPr>
        <p:spPr>
          <a:xfrm>
            <a:off x="86189" y="903767"/>
            <a:ext cx="4694358" cy="2052600"/>
          </a:xfrm>
        </p:spPr>
        <p:txBody>
          <a:bodyPr/>
          <a:lstStyle/>
          <a:p>
            <a:r>
              <a:rPr lang="en-US" altLang="zh-CN" sz="4800"/>
              <a:t>04 MODELING</a:t>
            </a:r>
            <a:endParaRPr lang="en-US" sz="4800"/>
          </a:p>
        </p:txBody>
      </p:sp>
      <p:sp>
        <p:nvSpPr>
          <p:cNvPr id="4" name="TextBox 3">
            <a:extLst>
              <a:ext uri="{FF2B5EF4-FFF2-40B4-BE49-F238E27FC236}">
                <a16:creationId xmlns:a16="http://schemas.microsoft.com/office/drawing/2014/main" id="{4D8721BA-F608-4BEE-9D85-D5B7ED21A5DA}"/>
              </a:ext>
            </a:extLst>
          </p:cNvPr>
          <p:cNvSpPr txBox="1"/>
          <p:nvPr/>
        </p:nvSpPr>
        <p:spPr>
          <a:xfrm>
            <a:off x="5031242" y="940534"/>
            <a:ext cx="3921565" cy="32624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ltLang="zh-CN" sz="2300" b="1">
                <a:solidFill>
                  <a:schemeClr val="bg1"/>
                </a:solidFill>
              </a:rPr>
              <a:t>Panel Regression Model on the Whole Data</a:t>
            </a:r>
          </a:p>
          <a:p>
            <a:pPr marL="285750" indent="-285750">
              <a:buClr>
                <a:schemeClr val="bg1"/>
              </a:buClr>
              <a:buFont typeface="Arial" panose="020B0604020202020204" pitchFamily="34" charset="0"/>
              <a:buChar char="•"/>
            </a:pPr>
            <a:endParaRPr lang="en-US" altLang="zh-CN" sz="2300" b="1">
              <a:solidFill>
                <a:schemeClr val="bg1"/>
              </a:solidFill>
            </a:endParaRPr>
          </a:p>
          <a:p>
            <a:pPr marL="285750" indent="-285750">
              <a:buClr>
                <a:schemeClr val="bg1"/>
              </a:buClr>
              <a:buFont typeface="Arial" panose="020B0604020202020204" pitchFamily="34" charset="0"/>
              <a:buChar char="•"/>
            </a:pPr>
            <a:r>
              <a:rPr lang="en-US" altLang="zh-CN" sz="2300" b="1">
                <a:solidFill>
                  <a:schemeClr val="bg1"/>
                </a:solidFill>
              </a:rPr>
              <a:t>Panel Regression Model on East Conference Data</a:t>
            </a:r>
          </a:p>
          <a:p>
            <a:pPr marL="285750" indent="-285750">
              <a:buClr>
                <a:schemeClr val="bg1"/>
              </a:buClr>
              <a:buFont typeface="Arial" panose="020B0604020202020204" pitchFamily="34" charset="0"/>
              <a:buChar char="•"/>
            </a:pPr>
            <a:endParaRPr lang="en-US" sz="2300" b="1">
              <a:solidFill>
                <a:schemeClr val="bg1"/>
              </a:solidFill>
            </a:endParaRPr>
          </a:p>
          <a:p>
            <a:pPr marL="285750" indent="-285750">
              <a:buClr>
                <a:schemeClr val="bg1"/>
              </a:buClr>
              <a:buFont typeface="Arial" panose="020B0604020202020204" pitchFamily="34" charset="0"/>
              <a:buChar char="•"/>
            </a:pPr>
            <a:r>
              <a:rPr lang="en-US" altLang="zh-CN" sz="2300" b="1">
                <a:solidFill>
                  <a:schemeClr val="bg1"/>
                </a:solidFill>
              </a:rPr>
              <a:t>Panel Regression Model on East Conference Data</a:t>
            </a:r>
          </a:p>
          <a:p>
            <a:endParaRPr lang="en-US" sz="2300" b="1"/>
          </a:p>
        </p:txBody>
      </p:sp>
    </p:spTree>
    <p:extLst>
      <p:ext uri="{BB962C8B-B14F-4D97-AF65-F5344CB8AC3E}">
        <p14:creationId xmlns:p14="http://schemas.microsoft.com/office/powerpoint/2010/main" val="76725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683"/>
        <p:cNvGrpSpPr/>
        <p:nvPr/>
      </p:nvGrpSpPr>
      <p:grpSpPr>
        <a:xfrm>
          <a:off x="0" y="0"/>
          <a:ext cx="0" cy="0"/>
          <a:chOff x="0" y="0"/>
          <a:chExt cx="0" cy="0"/>
        </a:xfrm>
      </p:grpSpPr>
      <p:pic>
        <p:nvPicPr>
          <p:cNvPr id="1026" name="Picture 2" descr="NBA2013-14赛季重要时刻表：10月5日季前赛开战!_篮球-NBA_新浪竞技风暴 ...">
            <a:extLst>
              <a:ext uri="{FF2B5EF4-FFF2-40B4-BE49-F238E27FC236}">
                <a16:creationId xmlns:a16="http://schemas.microsoft.com/office/drawing/2014/main" id="{DD68E88B-95D5-4750-9984-B50DC5149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023" y="1929371"/>
            <a:ext cx="1408441" cy="1831200"/>
          </a:xfrm>
          <a:prstGeom prst="rect">
            <a:avLst/>
          </a:prstGeom>
          <a:noFill/>
          <a:extLst>
            <a:ext uri="{909E8E84-426E-40DD-AFC4-6F175D3DCCD1}">
              <a14:hiddenFill xmlns:a14="http://schemas.microsoft.com/office/drawing/2010/main">
                <a:solidFill>
                  <a:srgbClr val="FFFFFF"/>
                </a:solidFill>
              </a14:hiddenFill>
            </a:ext>
          </a:extLst>
        </p:spPr>
      </p:pic>
      <p:sp>
        <p:nvSpPr>
          <p:cNvPr id="685" name="Google Shape;685;p50"/>
          <p:cNvSpPr txBox="1">
            <a:spLocks noGrp="1"/>
          </p:cNvSpPr>
          <p:nvPr>
            <p:ph type="ctrTitle"/>
          </p:nvPr>
        </p:nvSpPr>
        <p:spPr>
          <a:xfrm>
            <a:off x="3400926" y="379350"/>
            <a:ext cx="235016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APPROACH</a:t>
            </a:r>
            <a:endParaRPr/>
          </a:p>
        </p:txBody>
      </p:sp>
      <p:sp>
        <p:nvSpPr>
          <p:cNvPr id="686" name="Google Shape;686;p50"/>
          <p:cNvSpPr/>
          <p:nvPr/>
        </p:nvSpPr>
        <p:spPr>
          <a:xfrm>
            <a:off x="444065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268000" y="3112650"/>
            <a:ext cx="1194600" cy="1194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268000" y="1630595"/>
            <a:ext cx="1194600" cy="1194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txBox="1">
            <a:spLocks noGrp="1"/>
          </p:cNvSpPr>
          <p:nvPr>
            <p:ph type="subTitle" idx="4294967295"/>
          </p:nvPr>
        </p:nvSpPr>
        <p:spPr>
          <a:xfrm>
            <a:off x="6923372" y="2172687"/>
            <a:ext cx="1723942" cy="7953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sz="1400">
                <a:solidFill>
                  <a:srgbClr val="F7EECE"/>
                </a:solidFill>
              </a:rPr>
              <a:t>Use Regression Model to Predict Teams’ </a:t>
            </a:r>
            <a:r>
              <a:rPr lang="en-US" sz="1400"/>
              <a:t>Winning R</a:t>
            </a:r>
            <a:r>
              <a:rPr lang="en-US" sz="1400">
                <a:solidFill>
                  <a:srgbClr val="F7EECE"/>
                </a:solidFill>
              </a:rPr>
              <a:t>ate </a:t>
            </a:r>
            <a:r>
              <a:rPr lang="en-US" sz="1400"/>
              <a:t>And See What Features Tend To Influence Winning Rate Most</a:t>
            </a:r>
            <a:endParaRPr sz="1400">
              <a:solidFill>
                <a:srgbClr val="F7EECE"/>
              </a:solidFill>
            </a:endParaRPr>
          </a:p>
        </p:txBody>
      </p:sp>
      <p:sp>
        <p:nvSpPr>
          <p:cNvPr id="692" name="Google Shape;692;p50"/>
          <p:cNvSpPr txBox="1">
            <a:spLocks noGrp="1"/>
          </p:cNvSpPr>
          <p:nvPr>
            <p:ph type="subTitle" idx="4294967295"/>
          </p:nvPr>
        </p:nvSpPr>
        <p:spPr>
          <a:xfrm>
            <a:off x="766016" y="1830245"/>
            <a:ext cx="2165100" cy="7953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US" sz="1400">
                <a:solidFill>
                  <a:srgbClr val="F7EECE"/>
                </a:solidFill>
              </a:rPr>
              <a:t>Player’s position, age, and </a:t>
            </a:r>
            <a:r>
              <a:rPr lang="en-US" sz="1600" b="1">
                <a:solidFill>
                  <a:srgbClr val="F7EECE"/>
                </a:solidFill>
              </a:rPr>
              <a:t>44</a:t>
            </a:r>
            <a:r>
              <a:rPr lang="en-US" sz="1400">
                <a:solidFill>
                  <a:srgbClr val="F7EECE"/>
                </a:solidFill>
              </a:rPr>
              <a:t> player basic stats </a:t>
            </a:r>
            <a:r>
              <a:rPr lang="en-US" sz="1400"/>
              <a:t>including score, rebounds, assists ...</a:t>
            </a:r>
            <a:r>
              <a:rPr lang="en-US" sz="1400" err="1"/>
              <a:t>etc</a:t>
            </a:r>
            <a:endParaRPr sz="1400">
              <a:solidFill>
                <a:srgbClr val="F7EECE"/>
              </a:solidFill>
            </a:endParaRPr>
          </a:p>
        </p:txBody>
      </p:sp>
      <p:sp>
        <p:nvSpPr>
          <p:cNvPr id="693" name="Google Shape;693;p50"/>
          <p:cNvSpPr txBox="1">
            <a:spLocks noGrp="1"/>
          </p:cNvSpPr>
          <p:nvPr>
            <p:ph type="subTitle" idx="4294967295"/>
          </p:nvPr>
        </p:nvSpPr>
        <p:spPr>
          <a:xfrm>
            <a:off x="558349" y="3312300"/>
            <a:ext cx="2481051" cy="867883"/>
          </a:xfrm>
          <a:prstGeom prst="rect">
            <a:avLst/>
          </a:prstGeom>
        </p:spPr>
        <p:txBody>
          <a:bodyPr spcFirstLastPara="1" wrap="square" lIns="91425" tIns="91425" rIns="91425" bIns="91425" anchor="t" anchorCtr="0">
            <a:noAutofit/>
          </a:bodyPr>
          <a:lstStyle/>
          <a:p>
            <a:pPr marL="0" indent="0" algn="r">
              <a:lnSpc>
                <a:spcPct val="100000"/>
              </a:lnSpc>
              <a:buNone/>
            </a:pPr>
            <a:r>
              <a:rPr lang="en-US" sz="1400">
                <a:solidFill>
                  <a:srgbClr val="F7EECE"/>
                </a:solidFill>
              </a:rPr>
              <a:t>Year </a:t>
            </a:r>
            <a:endParaRPr lang="en-US" sz="1400"/>
          </a:p>
          <a:p>
            <a:pPr marL="0" indent="0" algn="r">
              <a:lnSpc>
                <a:spcPct val="100000"/>
              </a:lnSpc>
              <a:buNone/>
            </a:pPr>
            <a:r>
              <a:rPr lang="en-US" sz="1600" b="1"/>
              <a:t>3</a:t>
            </a:r>
            <a:r>
              <a:rPr lang="en-US" altLang="zh-CN" sz="1600" b="1"/>
              <a:t>3</a:t>
            </a:r>
            <a:r>
              <a:rPr lang="en-US" sz="1400"/>
              <a:t> Teams (30 +</a:t>
            </a:r>
            <a:r>
              <a:rPr lang="en-US" altLang="zh-CN" sz="1400"/>
              <a:t>3</a:t>
            </a:r>
            <a:r>
              <a:rPr lang="en-US" sz="1400"/>
              <a:t>) Conference (East &amp; West)</a:t>
            </a:r>
            <a:endParaRPr lang="en-US"/>
          </a:p>
        </p:txBody>
      </p:sp>
      <p:sp>
        <p:nvSpPr>
          <p:cNvPr id="694" name="Google Shape;694;p50"/>
          <p:cNvSpPr txBox="1"/>
          <p:nvPr/>
        </p:nvSpPr>
        <p:spPr>
          <a:xfrm flipH="1">
            <a:off x="3345438" y="3312300"/>
            <a:ext cx="1039723" cy="7953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600" b="1">
                <a:solidFill>
                  <a:srgbClr val="2A2929"/>
                </a:solidFill>
                <a:latin typeface="Lexend Exa"/>
                <a:ea typeface="Lexend Exa"/>
                <a:cs typeface="Lexend Exa"/>
                <a:sym typeface="Lexend Exa"/>
              </a:rPr>
              <a:t>Fixed Factor</a:t>
            </a:r>
            <a:endParaRPr sz="1600" b="1">
              <a:solidFill>
                <a:srgbClr val="2A2929"/>
              </a:solidFill>
              <a:latin typeface="Lexend Exa"/>
              <a:ea typeface="Lexend Exa"/>
              <a:cs typeface="Lexend Exa"/>
              <a:sym typeface="Lexend Exa"/>
            </a:endParaRPr>
          </a:p>
        </p:txBody>
      </p:sp>
      <p:sp>
        <p:nvSpPr>
          <p:cNvPr id="695" name="Google Shape;695;p50"/>
          <p:cNvSpPr txBox="1"/>
          <p:nvPr/>
        </p:nvSpPr>
        <p:spPr>
          <a:xfrm flipH="1">
            <a:off x="3268000" y="1831200"/>
            <a:ext cx="1194600" cy="7953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US" altLang="zh-CN" sz="1600" b="1">
                <a:solidFill>
                  <a:srgbClr val="2A2929"/>
                </a:solidFill>
                <a:latin typeface="Lexend Exa"/>
                <a:ea typeface="Lexend Exa"/>
                <a:cs typeface="Lexend Exa"/>
                <a:sym typeface="Lexend Exa"/>
              </a:rPr>
              <a:t>Players’ Stats</a:t>
            </a:r>
            <a:endParaRPr sz="1600" b="1">
              <a:solidFill>
                <a:srgbClr val="2A2929"/>
              </a:solidFill>
              <a:latin typeface="Lexend Exa"/>
              <a:ea typeface="Lexend Exa"/>
              <a:cs typeface="Lexend Exa"/>
              <a:sym typeface="Lexend Exa"/>
            </a:endParaRPr>
          </a:p>
        </p:txBody>
      </p:sp>
      <p:sp>
        <p:nvSpPr>
          <p:cNvPr id="4" name="Right Brace 3">
            <a:extLst>
              <a:ext uri="{FF2B5EF4-FFF2-40B4-BE49-F238E27FC236}">
                <a16:creationId xmlns:a16="http://schemas.microsoft.com/office/drawing/2014/main" id="{AE289891-6574-4C9C-A552-79624C78FF2D}"/>
              </a:ext>
            </a:extLst>
          </p:cNvPr>
          <p:cNvSpPr/>
          <p:nvPr/>
        </p:nvSpPr>
        <p:spPr>
          <a:xfrm>
            <a:off x="4572000" y="2080469"/>
            <a:ext cx="481263" cy="152900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371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1D77A-0D10-4BAE-8B8D-9E02840E4E51}"/>
              </a:ext>
            </a:extLst>
          </p:cNvPr>
          <p:cNvSpPr>
            <a:spLocks noGrp="1"/>
          </p:cNvSpPr>
          <p:nvPr>
            <p:ph type="ctrTitle"/>
          </p:nvPr>
        </p:nvSpPr>
        <p:spPr/>
        <p:txBody>
          <a:bodyPr/>
          <a:lstStyle/>
          <a:p>
            <a:r>
              <a:rPr lang="en-US"/>
              <a:t>Data Filtering</a:t>
            </a:r>
          </a:p>
        </p:txBody>
      </p:sp>
      <p:sp>
        <p:nvSpPr>
          <p:cNvPr id="3" name="Title 1">
            <a:extLst>
              <a:ext uri="{FF2B5EF4-FFF2-40B4-BE49-F238E27FC236}">
                <a16:creationId xmlns:a16="http://schemas.microsoft.com/office/drawing/2014/main" id="{33607AB6-1A66-4F93-9277-F706B1702C3B}"/>
              </a:ext>
            </a:extLst>
          </p:cNvPr>
          <p:cNvSpPr txBox="1">
            <a:spLocks/>
          </p:cNvSpPr>
          <p:nvPr/>
        </p:nvSpPr>
        <p:spPr>
          <a:xfrm>
            <a:off x="1685926" y="1258368"/>
            <a:ext cx="5462748" cy="1049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2400"/>
              <a:buFont typeface="Lexend Exa"/>
              <a:buNone/>
              <a:defRPr sz="2400" b="1" i="0" u="none" strike="noStrike" cap="none">
                <a:solidFill>
                  <a:srgbClr val="F7EECE"/>
                </a:solidFill>
                <a:latin typeface="Lexend Exa"/>
                <a:ea typeface="Lexend Exa"/>
                <a:cs typeface="Lexend Exa"/>
                <a:sym typeface="Lexend Exa"/>
              </a:defRPr>
            </a:lvl1pPr>
            <a:lvl2pPr marR="0" lvl="1"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2pPr>
            <a:lvl3pPr marR="0" lvl="2"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3pPr>
            <a:lvl4pPr marR="0" lvl="3"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4pPr>
            <a:lvl5pPr marR="0" lvl="4"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5pPr>
            <a:lvl6pPr marR="0" lvl="5"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6pPr>
            <a:lvl7pPr marR="0" lvl="6"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7pPr>
            <a:lvl8pPr marR="0" lvl="7"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8pPr>
            <a:lvl9pPr marR="0" lvl="8"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9pPr>
          </a:lstStyle>
          <a:p>
            <a:r>
              <a:rPr lang="en-US" altLang="zh-CN" sz="1350"/>
              <a:t>As we know, each team in a game can have 12 player in their rotation list, but most of the time only 7 to 9 players have opportunities to be on court; so we remove those player who has very low MP(Minutes Played) since they usually do not make a lot of impacts on teams’ winning rate.</a:t>
            </a:r>
          </a:p>
        </p:txBody>
      </p:sp>
      <p:sp>
        <p:nvSpPr>
          <p:cNvPr id="4" name="Title 1">
            <a:extLst>
              <a:ext uri="{FF2B5EF4-FFF2-40B4-BE49-F238E27FC236}">
                <a16:creationId xmlns:a16="http://schemas.microsoft.com/office/drawing/2014/main" id="{88A9D39D-463B-4157-AE21-FFCBCD7A7A68}"/>
              </a:ext>
            </a:extLst>
          </p:cNvPr>
          <p:cNvSpPr txBox="1">
            <a:spLocks/>
          </p:cNvSpPr>
          <p:nvPr/>
        </p:nvSpPr>
        <p:spPr>
          <a:xfrm>
            <a:off x="1685926" y="3360600"/>
            <a:ext cx="5462748" cy="1049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2400"/>
              <a:buFont typeface="Lexend Exa"/>
              <a:buNone/>
              <a:defRPr sz="2400" b="1" i="0" u="none" strike="noStrike" cap="none">
                <a:solidFill>
                  <a:srgbClr val="F7EECE"/>
                </a:solidFill>
                <a:latin typeface="Lexend Exa"/>
                <a:ea typeface="Lexend Exa"/>
                <a:cs typeface="Lexend Exa"/>
                <a:sym typeface="Lexend Exa"/>
              </a:defRPr>
            </a:lvl1pPr>
            <a:lvl2pPr marR="0" lvl="1"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2pPr>
            <a:lvl3pPr marR="0" lvl="2"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3pPr>
            <a:lvl4pPr marR="0" lvl="3"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4pPr>
            <a:lvl5pPr marR="0" lvl="4"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5pPr>
            <a:lvl6pPr marR="0" lvl="5"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6pPr>
            <a:lvl7pPr marR="0" lvl="6"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7pPr>
            <a:lvl8pPr marR="0" lvl="7"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8pPr>
            <a:lvl9pPr marR="0" lvl="8"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9pPr>
          </a:lstStyle>
          <a:p>
            <a:r>
              <a:rPr lang="en-US" altLang="zh-CN" sz="1400"/>
              <a:t>We also remove columns like players name and league rank since they are not very useful for our model.</a:t>
            </a:r>
          </a:p>
        </p:txBody>
      </p:sp>
    </p:spTree>
    <p:extLst>
      <p:ext uri="{BB962C8B-B14F-4D97-AF65-F5344CB8AC3E}">
        <p14:creationId xmlns:p14="http://schemas.microsoft.com/office/powerpoint/2010/main" val="2667447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293A-EECC-449D-BE7F-FA6CE125554C}"/>
              </a:ext>
            </a:extLst>
          </p:cNvPr>
          <p:cNvSpPr>
            <a:spLocks noGrp="1"/>
          </p:cNvSpPr>
          <p:nvPr>
            <p:ph type="ctrTitle"/>
          </p:nvPr>
        </p:nvSpPr>
        <p:spPr>
          <a:xfrm>
            <a:off x="0" y="331224"/>
            <a:ext cx="3957000" cy="577800"/>
          </a:xfrm>
        </p:spPr>
        <p:txBody>
          <a:bodyPr/>
          <a:lstStyle/>
          <a:p>
            <a:r>
              <a:rPr lang="en-US" altLang="zh-CN"/>
              <a:t>Correlation-</a:t>
            </a:r>
            <a:br>
              <a:rPr lang="en-US" altLang="zh-CN"/>
            </a:br>
            <a:r>
              <a:rPr lang="en-US" altLang="zh-CN"/>
              <a:t>Heat Map</a:t>
            </a:r>
            <a:endParaRPr lang="en-US"/>
          </a:p>
        </p:txBody>
      </p:sp>
      <p:pic>
        <p:nvPicPr>
          <p:cNvPr id="2050" name="Picture 2">
            <a:extLst>
              <a:ext uri="{FF2B5EF4-FFF2-40B4-BE49-F238E27FC236}">
                <a16:creationId xmlns:a16="http://schemas.microsoft.com/office/drawing/2014/main" id="{092E2BFE-E37D-4BF4-9D4D-EE0B76BA0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823" y="23169"/>
            <a:ext cx="5108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E7B902D-40E3-4009-A766-5425DD375333}"/>
              </a:ext>
            </a:extLst>
          </p:cNvPr>
          <p:cNvSpPr/>
          <p:nvPr/>
        </p:nvSpPr>
        <p:spPr>
          <a:xfrm>
            <a:off x="5775158" y="2478505"/>
            <a:ext cx="336884" cy="3368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2E51645-3983-484C-8177-5DD24E930460}"/>
              </a:ext>
            </a:extLst>
          </p:cNvPr>
          <p:cNvSpPr/>
          <p:nvPr/>
        </p:nvSpPr>
        <p:spPr>
          <a:xfrm>
            <a:off x="6031833" y="2731168"/>
            <a:ext cx="336884" cy="3368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71AA81-9A7B-422F-86F5-C1DDE34A8536}"/>
              </a:ext>
            </a:extLst>
          </p:cNvPr>
          <p:cNvSpPr/>
          <p:nvPr/>
        </p:nvSpPr>
        <p:spPr>
          <a:xfrm>
            <a:off x="6898106" y="3633537"/>
            <a:ext cx="401052" cy="4010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602AD2-5D93-4036-8636-52E067F557D8}"/>
              </a:ext>
            </a:extLst>
          </p:cNvPr>
          <p:cNvSpPr/>
          <p:nvPr/>
        </p:nvSpPr>
        <p:spPr>
          <a:xfrm>
            <a:off x="6625389" y="3376863"/>
            <a:ext cx="336884" cy="3368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F3F37-557A-48DA-8BE4-0321CD162D20}"/>
              </a:ext>
            </a:extLst>
          </p:cNvPr>
          <p:cNvSpPr/>
          <p:nvPr/>
        </p:nvSpPr>
        <p:spPr>
          <a:xfrm>
            <a:off x="5077327" y="1812758"/>
            <a:ext cx="401052" cy="4010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EE4D16-8678-40DF-9391-6E64F29B393B}"/>
              </a:ext>
            </a:extLst>
          </p:cNvPr>
          <p:cNvSpPr txBox="1"/>
          <p:nvPr/>
        </p:nvSpPr>
        <p:spPr>
          <a:xfrm>
            <a:off x="8369555" y="409073"/>
            <a:ext cx="433132" cy="307777"/>
          </a:xfrm>
          <a:prstGeom prst="rect">
            <a:avLst/>
          </a:prstGeom>
          <a:noFill/>
        </p:spPr>
        <p:txBody>
          <a:bodyPr wrap="none" rtlCol="0">
            <a:spAutoFit/>
          </a:bodyPr>
          <a:lstStyle/>
          <a:p>
            <a:r>
              <a:rPr lang="en-US" altLang="zh-CN">
                <a:solidFill>
                  <a:schemeClr val="bg1"/>
                </a:solidFill>
              </a:rPr>
              <a:t>0.8</a:t>
            </a:r>
            <a:endParaRPr lang="en-US">
              <a:solidFill>
                <a:schemeClr val="bg1"/>
              </a:solidFill>
            </a:endParaRPr>
          </a:p>
        </p:txBody>
      </p:sp>
      <p:sp>
        <p:nvSpPr>
          <p:cNvPr id="12" name="Title 1">
            <a:extLst>
              <a:ext uri="{FF2B5EF4-FFF2-40B4-BE49-F238E27FC236}">
                <a16:creationId xmlns:a16="http://schemas.microsoft.com/office/drawing/2014/main" id="{ED2DE03E-7AA8-4CFC-8D7E-D2028DBB6048}"/>
              </a:ext>
            </a:extLst>
          </p:cNvPr>
          <p:cNvSpPr txBox="1">
            <a:spLocks/>
          </p:cNvSpPr>
          <p:nvPr/>
        </p:nvSpPr>
        <p:spPr>
          <a:xfrm>
            <a:off x="656368" y="1796716"/>
            <a:ext cx="264188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2400"/>
              <a:buFont typeface="Lexend Exa"/>
              <a:buNone/>
              <a:defRPr sz="2400" b="1" i="0" u="none" strike="noStrike" cap="none">
                <a:solidFill>
                  <a:srgbClr val="F7EECE"/>
                </a:solidFill>
                <a:latin typeface="Lexend Exa"/>
                <a:ea typeface="Lexend Exa"/>
                <a:cs typeface="Lexend Exa"/>
                <a:sym typeface="Lexend Exa"/>
              </a:defRPr>
            </a:lvl1pPr>
            <a:lvl2pPr marR="0" lvl="1"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2pPr>
            <a:lvl3pPr marR="0" lvl="2"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3pPr>
            <a:lvl4pPr marR="0" lvl="3"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4pPr>
            <a:lvl5pPr marR="0" lvl="4"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5pPr>
            <a:lvl6pPr marR="0" lvl="5"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6pPr>
            <a:lvl7pPr marR="0" lvl="6"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7pPr>
            <a:lvl8pPr marR="0" lvl="7"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8pPr>
            <a:lvl9pPr marR="0" lvl="8" algn="l" rtl="0">
              <a:lnSpc>
                <a:spcPct val="100000"/>
              </a:lnSpc>
              <a:spcBef>
                <a:spcPts val="0"/>
              </a:spcBef>
              <a:spcAft>
                <a:spcPts val="0"/>
              </a:spcAft>
              <a:buClr>
                <a:srgbClr val="F3F3F3"/>
              </a:buClr>
              <a:buSzPts val="2400"/>
              <a:buFont typeface="Lexend Exa"/>
              <a:buNone/>
              <a:defRPr sz="2400" b="0" i="0" u="none" strike="noStrike" cap="none">
                <a:solidFill>
                  <a:srgbClr val="F3F3F3"/>
                </a:solidFill>
                <a:latin typeface="Lexend Exa"/>
                <a:ea typeface="Lexend Exa"/>
                <a:cs typeface="Lexend Exa"/>
                <a:sym typeface="Lexend Exa"/>
              </a:defRPr>
            </a:lvl9pPr>
          </a:lstStyle>
          <a:p>
            <a:pPr marL="285750" indent="-285750" algn="l">
              <a:buClr>
                <a:schemeClr val="bg1"/>
              </a:buClr>
              <a:buFont typeface="Arial" panose="020B0604020202020204" pitchFamily="34" charset="0"/>
              <a:buChar char="•"/>
            </a:pPr>
            <a:r>
              <a:rPr lang="en-US" altLang="zh-CN" sz="1400"/>
              <a:t>We can see that there are some features highly correlated, so we remove those features for our future model building.</a:t>
            </a:r>
          </a:p>
        </p:txBody>
      </p:sp>
    </p:spTree>
    <p:extLst>
      <p:ext uri="{BB962C8B-B14F-4D97-AF65-F5344CB8AC3E}">
        <p14:creationId xmlns:p14="http://schemas.microsoft.com/office/powerpoint/2010/main" val="408362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98"/>
        <p:cNvGrpSpPr/>
        <p:nvPr/>
      </p:nvGrpSpPr>
      <p:grpSpPr>
        <a:xfrm>
          <a:off x="0" y="0"/>
          <a:ext cx="0" cy="0"/>
          <a:chOff x="0" y="0"/>
          <a:chExt cx="0" cy="0"/>
        </a:xfrm>
      </p:grpSpPr>
      <p:pic>
        <p:nvPicPr>
          <p:cNvPr id="199" name="Google Shape;199;p34"/>
          <p:cNvPicPr preferRelativeResize="0"/>
          <p:nvPr/>
        </p:nvPicPr>
        <p:blipFill rotWithShape="1">
          <a:blip r:embed="rId3">
            <a:alphaModFix/>
          </a:blip>
          <a:srcRect l="61034" t="13349" r="2312" b="13342"/>
          <a:stretch/>
        </p:blipFill>
        <p:spPr>
          <a:xfrm>
            <a:off x="-7" y="0"/>
            <a:ext cx="4571995" cy="5143502"/>
          </a:xfrm>
          <a:prstGeom prst="rect">
            <a:avLst/>
          </a:prstGeom>
          <a:noFill/>
          <a:ln>
            <a:noFill/>
          </a:ln>
        </p:spPr>
      </p:pic>
      <p:sp>
        <p:nvSpPr>
          <p:cNvPr id="200" name="Google Shape;200;p34"/>
          <p:cNvSpPr txBox="1">
            <a:spLocks noGrp="1"/>
          </p:cNvSpPr>
          <p:nvPr>
            <p:ph type="subTitle" idx="1"/>
          </p:nvPr>
        </p:nvSpPr>
        <p:spPr>
          <a:xfrm>
            <a:off x="695225" y="1581836"/>
            <a:ext cx="3123226" cy="396300"/>
          </a:xfrm>
          <a:prstGeom prst="rect">
            <a:avLst/>
          </a:prstGeom>
        </p:spPr>
        <p:txBody>
          <a:bodyPr spcFirstLastPara="1" wrap="square" lIns="91425" tIns="91425" rIns="91425" bIns="91425" anchor="t" anchorCtr="0">
            <a:noAutofit/>
          </a:bodyPr>
          <a:lstStyle/>
          <a:p>
            <a:pPr lvl="0"/>
            <a:r>
              <a:rPr lang="en-US"/>
              <a:t>In statistics, a fixed effects model is a statistical model in which the model </a:t>
            </a:r>
            <a:r>
              <a:rPr lang="en-US" b="1"/>
              <a:t>parameters are fixed or non-random quantities.</a:t>
            </a:r>
            <a:r>
              <a:rPr lang="en-US"/>
              <a:t> This contrasts with random effects models and mixed models in which all or some of the model parameters are considered as random variables.</a:t>
            </a:r>
          </a:p>
          <a:p>
            <a:pPr marL="0" lvl="0" indent="0" algn="l" rtl="0">
              <a:spcBef>
                <a:spcPts val="1600"/>
              </a:spcBef>
              <a:spcAft>
                <a:spcPts val="1600"/>
              </a:spcAft>
              <a:buNone/>
            </a:pPr>
            <a:endParaRPr lang="en-US"/>
          </a:p>
        </p:txBody>
      </p:sp>
      <p:sp>
        <p:nvSpPr>
          <p:cNvPr id="203" name="Google Shape;203;p34"/>
          <p:cNvSpPr txBox="1">
            <a:spLocks noGrp="1"/>
          </p:cNvSpPr>
          <p:nvPr>
            <p:ph type="title"/>
          </p:nvPr>
        </p:nvSpPr>
        <p:spPr>
          <a:xfrm>
            <a:off x="542825" y="906062"/>
            <a:ext cx="44727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t>Definition</a:t>
            </a:r>
          </a:p>
        </p:txBody>
      </p:sp>
      <p:sp>
        <p:nvSpPr>
          <p:cNvPr id="206" name="Google Shape;206;p34"/>
          <p:cNvSpPr txBox="1">
            <a:spLocks noGrp="1"/>
          </p:cNvSpPr>
          <p:nvPr>
            <p:ph type="ctrTitle" idx="6"/>
          </p:nvPr>
        </p:nvSpPr>
        <p:spPr>
          <a:xfrm>
            <a:off x="2646947" y="379350"/>
            <a:ext cx="3745832"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Fixed Effect Mo</a:t>
            </a:r>
            <a:r>
              <a:rPr lang="en-US"/>
              <a:t>del</a:t>
            </a:r>
            <a:endParaRPr/>
          </a:p>
          <a:p>
            <a:pPr marL="0" lvl="0" indent="0" algn="ctr" rtl="0">
              <a:spcBef>
                <a:spcPts val="0"/>
              </a:spcBef>
              <a:spcAft>
                <a:spcPts val="0"/>
              </a:spcAft>
              <a:buNone/>
            </a:pPr>
            <a:endParaRPr/>
          </a:p>
        </p:txBody>
      </p:sp>
      <p:sp>
        <p:nvSpPr>
          <p:cNvPr id="207" name="Google Shape;207;p34"/>
          <p:cNvSpPr/>
          <p:nvPr/>
        </p:nvSpPr>
        <p:spPr>
          <a:xfrm>
            <a:off x="444060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719F8F67-8226-4F85-94AB-7DD048143772}"/>
              </a:ext>
            </a:extLst>
          </p:cNvPr>
          <p:cNvSpPr txBox="1"/>
          <p:nvPr/>
        </p:nvSpPr>
        <p:spPr>
          <a:xfrm>
            <a:off x="5213180" y="1248160"/>
            <a:ext cx="2877711" cy="3200876"/>
          </a:xfrm>
          <a:prstGeom prst="rect">
            <a:avLst/>
          </a:prstGeom>
          <a:noFill/>
        </p:spPr>
        <p:txBody>
          <a:bodyPr wrap="none" rtlCol="0">
            <a:spAutoFit/>
          </a:bodyPr>
          <a:lstStyle/>
          <a:p>
            <a:pPr>
              <a:spcAft>
                <a:spcPts val="600"/>
              </a:spcAft>
            </a:pPr>
            <a:r>
              <a:rPr lang="en-US" sz="1800">
                <a:solidFill>
                  <a:schemeClr val="bg1"/>
                </a:solidFill>
              </a:rPr>
              <a:t>2001    ATL    Player Stats</a:t>
            </a:r>
          </a:p>
          <a:p>
            <a:pPr>
              <a:spcAft>
                <a:spcPts val="600"/>
              </a:spcAft>
            </a:pPr>
            <a:r>
              <a:rPr lang="en-US" sz="1800">
                <a:solidFill>
                  <a:schemeClr val="bg1"/>
                </a:solidFill>
              </a:rPr>
              <a:t>2001    BOS   …</a:t>
            </a:r>
          </a:p>
          <a:p>
            <a:pPr>
              <a:spcAft>
                <a:spcPts val="600"/>
              </a:spcAft>
            </a:pPr>
            <a:r>
              <a:rPr lang="en-US" sz="1800">
                <a:solidFill>
                  <a:schemeClr val="bg1"/>
                </a:solidFill>
              </a:rPr>
              <a:t>2001    CHI     </a:t>
            </a:r>
          </a:p>
          <a:p>
            <a:pPr>
              <a:spcAft>
                <a:spcPts val="600"/>
              </a:spcAft>
            </a:pPr>
            <a:r>
              <a:rPr lang="en-US" sz="1800">
                <a:solidFill>
                  <a:schemeClr val="bg1"/>
                </a:solidFill>
              </a:rPr>
              <a:t>2002    ATL</a:t>
            </a:r>
          </a:p>
          <a:p>
            <a:pPr>
              <a:spcAft>
                <a:spcPts val="600"/>
              </a:spcAft>
            </a:pPr>
            <a:r>
              <a:rPr lang="en-US" sz="1800">
                <a:solidFill>
                  <a:schemeClr val="bg1"/>
                </a:solidFill>
              </a:rPr>
              <a:t>2002    BOS</a:t>
            </a:r>
          </a:p>
          <a:p>
            <a:pPr>
              <a:spcAft>
                <a:spcPts val="600"/>
              </a:spcAft>
            </a:pPr>
            <a:r>
              <a:rPr lang="en-US" sz="1800">
                <a:solidFill>
                  <a:schemeClr val="bg1"/>
                </a:solidFill>
              </a:rPr>
              <a:t>2002    CHI</a:t>
            </a:r>
          </a:p>
          <a:p>
            <a:pPr>
              <a:spcAft>
                <a:spcPts val="600"/>
              </a:spcAft>
            </a:pPr>
            <a:r>
              <a:rPr lang="en-US" sz="1800">
                <a:solidFill>
                  <a:schemeClr val="bg1"/>
                </a:solidFill>
              </a:rPr>
              <a:t>2003    ATL</a:t>
            </a:r>
          </a:p>
          <a:p>
            <a:pPr>
              <a:spcAft>
                <a:spcPts val="600"/>
              </a:spcAft>
            </a:pPr>
            <a:r>
              <a:rPr lang="en-US" sz="1800">
                <a:solidFill>
                  <a:schemeClr val="bg1"/>
                </a:solidFill>
              </a:rPr>
              <a:t>2003    BOS</a:t>
            </a:r>
          </a:p>
          <a:p>
            <a:pPr>
              <a:spcAft>
                <a:spcPts val="600"/>
              </a:spcAft>
            </a:pPr>
            <a:r>
              <a:rPr lang="en-US" sz="1800">
                <a:solidFill>
                  <a:schemeClr val="bg1"/>
                </a:solidFill>
              </a:rPr>
              <a:t>2003    CHI</a:t>
            </a:r>
          </a:p>
        </p:txBody>
      </p:sp>
      <p:sp>
        <p:nvSpPr>
          <p:cNvPr id="13" name="Rectangle 12">
            <a:extLst>
              <a:ext uri="{FF2B5EF4-FFF2-40B4-BE49-F238E27FC236}">
                <a16:creationId xmlns:a16="http://schemas.microsoft.com/office/drawing/2014/main" id="{BB123B93-1D62-410E-9218-0D538309A645}"/>
              </a:ext>
            </a:extLst>
          </p:cNvPr>
          <p:cNvSpPr/>
          <p:nvPr/>
        </p:nvSpPr>
        <p:spPr>
          <a:xfrm>
            <a:off x="5271474" y="1307323"/>
            <a:ext cx="537643" cy="946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7459DD-2078-426C-A12A-4588066C42A4}"/>
              </a:ext>
            </a:extLst>
          </p:cNvPr>
          <p:cNvSpPr/>
          <p:nvPr/>
        </p:nvSpPr>
        <p:spPr>
          <a:xfrm>
            <a:off x="5271472" y="2350041"/>
            <a:ext cx="537643" cy="962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1B561B-2A4F-4ACA-A345-EC276ACC6BCF}"/>
              </a:ext>
            </a:extLst>
          </p:cNvPr>
          <p:cNvSpPr/>
          <p:nvPr/>
        </p:nvSpPr>
        <p:spPr>
          <a:xfrm>
            <a:off x="5271472" y="3408802"/>
            <a:ext cx="537643" cy="1024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F1EA9A-2394-4FE9-927A-B955FFF5763D}"/>
              </a:ext>
            </a:extLst>
          </p:cNvPr>
          <p:cNvSpPr txBox="1"/>
          <p:nvPr/>
        </p:nvSpPr>
        <p:spPr>
          <a:xfrm>
            <a:off x="7093930" y="2935704"/>
            <a:ext cx="1849545" cy="1169551"/>
          </a:xfrm>
          <a:prstGeom prst="rect">
            <a:avLst/>
          </a:prstGeom>
          <a:noFill/>
        </p:spPr>
        <p:txBody>
          <a:bodyPr wrap="square" rtlCol="0">
            <a:spAutoFit/>
          </a:bodyPr>
          <a:lstStyle/>
          <a:p>
            <a:r>
              <a:rPr lang="en-US">
                <a:solidFill>
                  <a:schemeClr val="bg1"/>
                </a:solidFill>
              </a:rPr>
              <a:t>* Detect the fixed effect from years and team, investigate the players’ contribution to wining rate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A5B1A7-5CE3-471F-9CBB-6BCF2441132D}"/>
              </a:ext>
            </a:extLst>
          </p:cNvPr>
          <p:cNvSpPr>
            <a:spLocks noGrp="1"/>
          </p:cNvSpPr>
          <p:nvPr>
            <p:ph type="ctrTitle" idx="6"/>
          </p:nvPr>
        </p:nvSpPr>
        <p:spPr>
          <a:xfrm>
            <a:off x="2125579" y="379350"/>
            <a:ext cx="5093367" cy="577800"/>
          </a:xfrm>
        </p:spPr>
        <p:txBody>
          <a:bodyPr/>
          <a:lstStyle/>
          <a:p>
            <a:r>
              <a:rPr lang="en-US" altLang="zh-CN">
                <a:solidFill>
                  <a:schemeClr val="bg1"/>
                </a:solidFill>
              </a:rPr>
              <a:t>Panel Regression Model on East Conference Data</a:t>
            </a:r>
            <a:br>
              <a:rPr lang="en-US" altLang="zh-CN">
                <a:solidFill>
                  <a:schemeClr val="bg1"/>
                </a:solidFill>
              </a:rPr>
            </a:br>
            <a:endParaRPr lang="en-US"/>
          </a:p>
        </p:txBody>
      </p:sp>
      <p:graphicFrame>
        <p:nvGraphicFramePr>
          <p:cNvPr id="9" name="表格 2">
            <a:extLst>
              <a:ext uri="{FF2B5EF4-FFF2-40B4-BE49-F238E27FC236}">
                <a16:creationId xmlns:a16="http://schemas.microsoft.com/office/drawing/2014/main" id="{5F15A498-8C28-4F2B-9FDA-934A11C26EE0}"/>
              </a:ext>
            </a:extLst>
          </p:cNvPr>
          <p:cNvGraphicFramePr>
            <a:graphicFrameLocks noGrp="1"/>
          </p:cNvGraphicFramePr>
          <p:nvPr>
            <p:extLst>
              <p:ext uri="{D42A27DB-BD31-4B8C-83A1-F6EECF244321}">
                <p14:modId xmlns:p14="http://schemas.microsoft.com/office/powerpoint/2010/main" val="3618735458"/>
              </p:ext>
            </p:extLst>
          </p:nvPr>
        </p:nvGraphicFramePr>
        <p:xfrm>
          <a:off x="1524000" y="1418432"/>
          <a:ext cx="6096000" cy="2595880"/>
        </p:xfrm>
        <a:graphic>
          <a:graphicData uri="http://schemas.openxmlformats.org/drawingml/2006/table">
            <a:tbl>
              <a:tblPr firstRow="1" bandRow="1">
                <a:tableStyleId>{7F84D912-910D-4CC6-8284-D3D8AE8DECD2}</a:tableStyleId>
              </a:tblPr>
              <a:tblGrid>
                <a:gridCol w="2032000">
                  <a:extLst>
                    <a:ext uri="{9D8B030D-6E8A-4147-A177-3AD203B41FA5}">
                      <a16:colId xmlns:a16="http://schemas.microsoft.com/office/drawing/2014/main" val="2428120529"/>
                    </a:ext>
                  </a:extLst>
                </a:gridCol>
                <a:gridCol w="2032000">
                  <a:extLst>
                    <a:ext uri="{9D8B030D-6E8A-4147-A177-3AD203B41FA5}">
                      <a16:colId xmlns:a16="http://schemas.microsoft.com/office/drawing/2014/main" val="1706314011"/>
                    </a:ext>
                  </a:extLst>
                </a:gridCol>
                <a:gridCol w="2032000">
                  <a:extLst>
                    <a:ext uri="{9D8B030D-6E8A-4147-A177-3AD203B41FA5}">
                      <a16:colId xmlns:a16="http://schemas.microsoft.com/office/drawing/2014/main" val="4163578868"/>
                    </a:ext>
                  </a:extLst>
                </a:gridCol>
              </a:tblGrid>
              <a:tr h="370840">
                <a:tc>
                  <a:txBody>
                    <a:bodyPr/>
                    <a:lstStyle/>
                    <a:p>
                      <a:pPr algn="ctr"/>
                      <a:r>
                        <a:rPr lang="en-US" sz="1200" b="1" i="0" u="none" strike="noStrike" cap="none">
                          <a:solidFill>
                            <a:schemeClr val="bg2"/>
                          </a:solidFill>
                          <a:latin typeface="Lexend Exa"/>
                          <a:cs typeface="Lexend Exa"/>
                          <a:sym typeface="Lexend Exa"/>
                        </a:rPr>
                        <a:t>Features</a:t>
                      </a:r>
                      <a:endParaRPr lang="en-US" sz="1200" b="1" i="0" u="none" strike="noStrike" cap="none">
                        <a:solidFill>
                          <a:srgbClr val="F7EECE"/>
                        </a:solidFill>
                        <a:latin typeface="Lexend Exa"/>
                        <a:cs typeface="Lexend Exa"/>
                        <a:sym typeface="Lexend Exa"/>
                      </a:endParaRP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Parameters</a:t>
                      </a: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P-Value</a:t>
                      </a:r>
                    </a:p>
                  </a:txBody>
                  <a:tcPr>
                    <a:solidFill>
                      <a:schemeClr val="accent2"/>
                    </a:solidFill>
                  </a:tcPr>
                </a:tc>
                <a:extLst>
                  <a:ext uri="{0D108BD9-81ED-4DB2-BD59-A6C34878D82A}">
                    <a16:rowId xmlns:a16="http://schemas.microsoft.com/office/drawing/2014/main" val="3872832670"/>
                  </a:ext>
                </a:extLst>
              </a:tr>
              <a:tr h="370840">
                <a:tc>
                  <a:txBody>
                    <a:bodyPr/>
                    <a:lstStyle/>
                    <a:p>
                      <a:pPr algn="ctr"/>
                      <a:r>
                        <a:rPr lang="en-US" sz="1400" b="1" i="0" u="none" strike="noStrike" cap="none">
                          <a:solidFill>
                            <a:srgbClr val="F7EECE"/>
                          </a:solidFill>
                          <a:latin typeface="Lexend Exa"/>
                          <a:ea typeface="Arial"/>
                          <a:cs typeface="Lexend Exa"/>
                          <a:sym typeface="Arial"/>
                        </a:rPr>
                        <a:t>Age</a:t>
                      </a:r>
                      <a:endParaRPr lang="en-US" sz="1400" b="1" i="0" u="none" strike="noStrike" cap="none">
                        <a:solidFill>
                          <a:srgbClr val="F7EECE"/>
                        </a:solidFill>
                        <a:latin typeface="Lexend Exa"/>
                        <a:cs typeface="Lexend Exa"/>
                        <a:sym typeface="Lexend Exa"/>
                      </a:endParaRPr>
                    </a:p>
                  </a:txBody>
                  <a:tcPr/>
                </a:tc>
                <a:tc>
                  <a:txBody>
                    <a:bodyPr/>
                    <a:lstStyle/>
                    <a:p>
                      <a:pPr marR="0" algn="ctr" rtl="0">
                        <a:lnSpc>
                          <a:spcPct val="100000"/>
                        </a:lnSpc>
                        <a:spcBef>
                          <a:spcPts val="0"/>
                        </a:spcBef>
                        <a:spcAft>
                          <a:spcPts val="0"/>
                        </a:spcAft>
                        <a:buClr>
                          <a:srgbClr val="000000"/>
                        </a:buClr>
                        <a:buFont typeface="Arial"/>
                      </a:pPr>
                      <a:r>
                        <a:rPr lang="en-US" sz="1400" b="1" i="0" u="none" strike="noStrike" cap="none">
                          <a:solidFill>
                            <a:srgbClr val="F7EECE"/>
                          </a:solidFill>
                          <a:latin typeface="Lexend Exa"/>
                          <a:ea typeface="Arial"/>
                          <a:cs typeface="Lexend Exa"/>
                          <a:sym typeface="Arial"/>
                        </a:rPr>
                        <a:t>0.0024</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1225283798"/>
                  </a:ext>
                </a:extLst>
              </a:tr>
              <a:tr h="370840">
                <a:tc>
                  <a:txBody>
                    <a:bodyPr/>
                    <a:lstStyle/>
                    <a:p>
                      <a:pPr marR="0" algn="ctr" rtl="0">
                        <a:lnSpc>
                          <a:spcPct val="100000"/>
                        </a:lnSpc>
                        <a:spcBef>
                          <a:spcPts val="0"/>
                        </a:spcBef>
                        <a:spcAft>
                          <a:spcPts val="0"/>
                        </a:spcAft>
                        <a:buClr>
                          <a:srgbClr val="000000"/>
                        </a:buClr>
                        <a:buFont typeface="Arial"/>
                      </a:pPr>
                      <a:r>
                        <a:rPr lang="en-US" b="1">
                          <a:solidFill>
                            <a:schemeClr val="bg1"/>
                          </a:solidFill>
                          <a:latin typeface="Helvetica Neue"/>
                        </a:rPr>
                        <a:t>TS%</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0.0799</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0.0108 *</a:t>
                      </a:r>
                      <a:endParaRPr lang="en-US">
                        <a:solidFill>
                          <a:schemeClr val="tx2">
                            <a:lumMod val="90000"/>
                          </a:schemeClr>
                        </a:solidFill>
                      </a:endParaRPr>
                    </a:p>
                  </a:txBody>
                  <a:tcPr/>
                </a:tc>
                <a:extLst>
                  <a:ext uri="{0D108BD9-81ED-4DB2-BD59-A6C34878D82A}">
                    <a16:rowId xmlns:a16="http://schemas.microsoft.com/office/drawing/2014/main" val="27294939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FT%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0.0102</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421961114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TOV%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-0.0004</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0.014 *</a:t>
                      </a:r>
                      <a:endParaRPr lang="en-US">
                        <a:solidFill>
                          <a:schemeClr val="tx2">
                            <a:lumMod val="90000"/>
                          </a:schemeClr>
                        </a:solidFill>
                      </a:endParaRPr>
                    </a:p>
                  </a:txBody>
                  <a:tcPr/>
                </a:tc>
                <a:extLst>
                  <a:ext uri="{0D108BD9-81ED-4DB2-BD59-A6C34878D82A}">
                    <a16:rowId xmlns:a16="http://schemas.microsoft.com/office/drawing/2014/main" val="261249554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BLK%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-0.0002</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0.014 *</a:t>
                      </a:r>
                      <a:endParaRPr lang="en-US">
                        <a:solidFill>
                          <a:schemeClr val="tx2">
                            <a:lumMod val="90000"/>
                          </a:schemeClr>
                        </a:solidFill>
                      </a:endParaRPr>
                    </a:p>
                  </a:txBody>
                  <a:tcPr/>
                </a:tc>
                <a:extLst>
                  <a:ext uri="{0D108BD9-81ED-4DB2-BD59-A6C34878D82A}">
                    <a16:rowId xmlns:a16="http://schemas.microsoft.com/office/drawing/2014/main" val="87826169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Position PG </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0.0152</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2228279140"/>
                  </a:ext>
                </a:extLst>
              </a:tr>
            </a:tbl>
          </a:graphicData>
        </a:graphic>
      </p:graphicFrame>
      <p:sp>
        <p:nvSpPr>
          <p:cNvPr id="10" name="Rectangle 9">
            <a:extLst>
              <a:ext uri="{FF2B5EF4-FFF2-40B4-BE49-F238E27FC236}">
                <a16:creationId xmlns:a16="http://schemas.microsoft.com/office/drawing/2014/main" id="{2AB9C7CB-010A-444C-90BA-3F4CD1CD3B93}"/>
              </a:ext>
            </a:extLst>
          </p:cNvPr>
          <p:cNvSpPr/>
          <p:nvPr/>
        </p:nvSpPr>
        <p:spPr>
          <a:xfrm>
            <a:off x="6136105" y="4137019"/>
            <a:ext cx="2735044" cy="861774"/>
          </a:xfrm>
          <a:prstGeom prst="rect">
            <a:avLst/>
          </a:prstGeom>
        </p:spPr>
        <p:txBody>
          <a:bodyPr wrap="none">
            <a:spAutoFit/>
          </a:bodyPr>
          <a:lstStyle/>
          <a:p>
            <a:pPr marL="285750" indent="-285750">
              <a:buClr>
                <a:schemeClr val="bg1"/>
              </a:buClr>
              <a:buFont typeface="Arial" panose="020B0604020202020204" pitchFamily="34" charset="0"/>
              <a:buChar char="•"/>
            </a:pPr>
            <a:r>
              <a:rPr lang="en-US" sz="1200" b="1">
                <a:solidFill>
                  <a:schemeClr val="bg1"/>
                </a:solidFill>
                <a:latin typeface="Helvetica Neue"/>
              </a:rPr>
              <a:t>TS%</a:t>
            </a:r>
            <a:r>
              <a:rPr lang="en-US" sz="1200">
                <a:solidFill>
                  <a:schemeClr val="bg1"/>
                </a:solidFill>
                <a:latin typeface="Helvetica Neue"/>
              </a:rPr>
              <a:t> - True Shooting Percentage</a:t>
            </a:r>
          </a:p>
          <a:p>
            <a:pPr marL="285750" indent="-285750">
              <a:buClr>
                <a:schemeClr val="bg1"/>
              </a:buClr>
              <a:buFont typeface="Arial" panose="020B0604020202020204" pitchFamily="34" charset="0"/>
              <a:buChar char="•"/>
            </a:pPr>
            <a:r>
              <a:rPr lang="en-US" sz="1200">
                <a:solidFill>
                  <a:schemeClr val="bg1"/>
                </a:solidFill>
              </a:rPr>
              <a:t>FT% - Free Throw Percentage</a:t>
            </a:r>
          </a:p>
          <a:p>
            <a:pPr marL="285750" indent="-285750">
              <a:buClr>
                <a:schemeClr val="bg1"/>
              </a:buClr>
              <a:buFont typeface="Arial" panose="020B0604020202020204" pitchFamily="34" charset="0"/>
              <a:buChar char="•"/>
            </a:pPr>
            <a:r>
              <a:rPr lang="en-US" sz="1200">
                <a:solidFill>
                  <a:schemeClr val="bg1"/>
                </a:solidFill>
              </a:rPr>
              <a:t>TOV% - Turnover Percentage </a:t>
            </a:r>
          </a:p>
          <a:p>
            <a:pPr marL="285750" indent="-285750">
              <a:buClr>
                <a:schemeClr val="bg1"/>
              </a:buClr>
              <a:buFont typeface="Arial" panose="020B0604020202020204" pitchFamily="34" charset="0"/>
              <a:buChar char="•"/>
            </a:pPr>
            <a:r>
              <a:rPr lang="en-US" sz="1200">
                <a:solidFill>
                  <a:schemeClr val="bg1"/>
                </a:solidFill>
              </a:rPr>
              <a:t>BLK% - Block Percentage </a:t>
            </a:r>
          </a:p>
        </p:txBody>
      </p:sp>
      <p:sp>
        <p:nvSpPr>
          <p:cNvPr id="11" name="Rectangle 9">
            <a:extLst>
              <a:ext uri="{FF2B5EF4-FFF2-40B4-BE49-F238E27FC236}">
                <a16:creationId xmlns:a16="http://schemas.microsoft.com/office/drawing/2014/main" id="{AA715C9C-4D74-4B4F-9071-3C3E82310D45}"/>
              </a:ext>
            </a:extLst>
          </p:cNvPr>
          <p:cNvSpPr/>
          <p:nvPr/>
        </p:nvSpPr>
        <p:spPr>
          <a:xfrm>
            <a:off x="560621" y="4165594"/>
            <a:ext cx="2032929" cy="276999"/>
          </a:xfrm>
          <a:prstGeom prst="rect">
            <a:avLst/>
          </a:prstGeom>
        </p:spPr>
        <p:txBody>
          <a:bodyPr wrap="none">
            <a:spAutoFit/>
          </a:bodyPr>
          <a:lstStyle/>
          <a:p>
            <a:pPr marL="285750" indent="-285750">
              <a:buClr>
                <a:schemeClr val="bg1"/>
              </a:buClr>
              <a:buFont typeface="Arial" panose="020B0604020202020204" pitchFamily="34" charset="0"/>
              <a:buChar char="•"/>
            </a:pPr>
            <a:r>
              <a:rPr lang="en-US" sz="1200">
                <a:solidFill>
                  <a:schemeClr val="bg1"/>
                </a:solidFill>
              </a:rPr>
              <a:t>Model R-squared: 0.53</a:t>
            </a:r>
          </a:p>
        </p:txBody>
      </p:sp>
    </p:spTree>
    <p:extLst>
      <p:ext uri="{BB962C8B-B14F-4D97-AF65-F5344CB8AC3E}">
        <p14:creationId xmlns:p14="http://schemas.microsoft.com/office/powerpoint/2010/main" val="369509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A5B1A7-5CE3-471F-9CBB-6BCF2441132D}"/>
              </a:ext>
            </a:extLst>
          </p:cNvPr>
          <p:cNvSpPr>
            <a:spLocks noGrp="1"/>
          </p:cNvSpPr>
          <p:nvPr>
            <p:ph type="ctrTitle" idx="6"/>
          </p:nvPr>
        </p:nvSpPr>
        <p:spPr>
          <a:xfrm>
            <a:off x="2125579" y="379350"/>
            <a:ext cx="5093367" cy="577800"/>
          </a:xfrm>
        </p:spPr>
        <p:txBody>
          <a:bodyPr/>
          <a:lstStyle/>
          <a:p>
            <a:r>
              <a:rPr lang="en-US" altLang="zh-CN">
                <a:solidFill>
                  <a:schemeClr val="bg1"/>
                </a:solidFill>
              </a:rPr>
              <a:t>Panel Regression Model on West Conference Data</a:t>
            </a:r>
            <a:br>
              <a:rPr lang="en-US" altLang="zh-CN">
                <a:solidFill>
                  <a:schemeClr val="bg1"/>
                </a:solidFill>
              </a:rPr>
            </a:br>
            <a:endParaRPr lang="en-US"/>
          </a:p>
        </p:txBody>
      </p:sp>
      <p:graphicFrame>
        <p:nvGraphicFramePr>
          <p:cNvPr id="3" name="表格 2">
            <a:extLst>
              <a:ext uri="{FF2B5EF4-FFF2-40B4-BE49-F238E27FC236}">
                <a16:creationId xmlns:a16="http://schemas.microsoft.com/office/drawing/2014/main" id="{3042755B-22B0-4C74-92DD-D8554496D6ED}"/>
              </a:ext>
            </a:extLst>
          </p:cNvPr>
          <p:cNvGraphicFramePr>
            <a:graphicFrameLocks noGrp="1"/>
          </p:cNvGraphicFramePr>
          <p:nvPr>
            <p:extLst>
              <p:ext uri="{D42A27DB-BD31-4B8C-83A1-F6EECF244321}">
                <p14:modId xmlns:p14="http://schemas.microsoft.com/office/powerpoint/2010/main" val="2406288802"/>
              </p:ext>
            </p:extLst>
          </p:nvPr>
        </p:nvGraphicFramePr>
        <p:xfrm>
          <a:off x="1524000" y="1418432"/>
          <a:ext cx="6096000" cy="3139440"/>
        </p:xfrm>
        <a:graphic>
          <a:graphicData uri="http://schemas.openxmlformats.org/drawingml/2006/table">
            <a:tbl>
              <a:tblPr firstRow="1" bandRow="1">
                <a:tableStyleId>{7F84D912-910D-4CC6-8284-D3D8AE8DECD2}</a:tableStyleId>
              </a:tblPr>
              <a:tblGrid>
                <a:gridCol w="2032000">
                  <a:extLst>
                    <a:ext uri="{9D8B030D-6E8A-4147-A177-3AD203B41FA5}">
                      <a16:colId xmlns:a16="http://schemas.microsoft.com/office/drawing/2014/main" val="2428120529"/>
                    </a:ext>
                  </a:extLst>
                </a:gridCol>
                <a:gridCol w="2032000">
                  <a:extLst>
                    <a:ext uri="{9D8B030D-6E8A-4147-A177-3AD203B41FA5}">
                      <a16:colId xmlns:a16="http://schemas.microsoft.com/office/drawing/2014/main" val="1706314011"/>
                    </a:ext>
                  </a:extLst>
                </a:gridCol>
                <a:gridCol w="2032000">
                  <a:extLst>
                    <a:ext uri="{9D8B030D-6E8A-4147-A177-3AD203B41FA5}">
                      <a16:colId xmlns:a16="http://schemas.microsoft.com/office/drawing/2014/main" val="4163578868"/>
                    </a:ext>
                  </a:extLst>
                </a:gridCol>
              </a:tblGrid>
              <a:tr h="370840">
                <a:tc>
                  <a:txBody>
                    <a:bodyPr/>
                    <a:lstStyle/>
                    <a:p>
                      <a:pPr algn="ctr"/>
                      <a:r>
                        <a:rPr lang="en-US" sz="1200" b="1" i="0" u="none" strike="noStrike" cap="none">
                          <a:solidFill>
                            <a:schemeClr val="bg2"/>
                          </a:solidFill>
                          <a:latin typeface="Lexend Exa"/>
                          <a:cs typeface="Lexend Exa"/>
                          <a:sym typeface="Lexend Exa"/>
                        </a:rPr>
                        <a:t>Features</a:t>
                      </a:r>
                      <a:endParaRPr lang="en-US" sz="1200" b="1" i="0" u="none" strike="noStrike" cap="none">
                        <a:solidFill>
                          <a:srgbClr val="F7EECE"/>
                        </a:solidFill>
                        <a:latin typeface="Lexend Exa"/>
                        <a:cs typeface="Lexend Exa"/>
                        <a:sym typeface="Lexend Exa"/>
                      </a:endParaRP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Parameters</a:t>
                      </a: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P-Value</a:t>
                      </a:r>
                    </a:p>
                  </a:txBody>
                  <a:tcPr>
                    <a:solidFill>
                      <a:schemeClr val="accent2"/>
                    </a:solidFill>
                  </a:tcPr>
                </a:tc>
                <a:extLst>
                  <a:ext uri="{0D108BD9-81ED-4DB2-BD59-A6C34878D82A}">
                    <a16:rowId xmlns:a16="http://schemas.microsoft.com/office/drawing/2014/main" val="3872832670"/>
                  </a:ext>
                </a:extLst>
              </a:tr>
              <a:tr h="370840">
                <a:tc>
                  <a:txBody>
                    <a:bodyPr/>
                    <a:lstStyle/>
                    <a:p>
                      <a:pPr algn="ctr"/>
                      <a:r>
                        <a:rPr lang="en-US" sz="1400" b="1" i="0" u="none" strike="noStrike" cap="none">
                          <a:solidFill>
                            <a:srgbClr val="F7EECE"/>
                          </a:solidFill>
                          <a:latin typeface="Lexend Exa"/>
                          <a:ea typeface="Arial"/>
                          <a:cs typeface="Lexend Exa"/>
                          <a:sym typeface="Arial"/>
                        </a:rPr>
                        <a:t>Age</a:t>
                      </a:r>
                      <a:endParaRPr lang="en-US" sz="1400" b="1" i="0" u="none" strike="noStrike" cap="none">
                        <a:solidFill>
                          <a:srgbClr val="F7EECE"/>
                        </a:solidFill>
                        <a:latin typeface="Lexend Exa"/>
                        <a:cs typeface="Lexend Exa"/>
                        <a:sym typeface="Lexend Exa"/>
                      </a:endParaRPr>
                    </a:p>
                  </a:txBody>
                  <a:tcPr/>
                </a:tc>
                <a:tc>
                  <a:txBody>
                    <a:bodyPr/>
                    <a:lstStyle/>
                    <a:p>
                      <a:pPr marR="0" algn="ctr" rtl="0">
                        <a:lnSpc>
                          <a:spcPct val="100000"/>
                        </a:lnSpc>
                        <a:spcBef>
                          <a:spcPts val="0"/>
                        </a:spcBef>
                        <a:spcAft>
                          <a:spcPts val="0"/>
                        </a:spcAft>
                        <a:buClr>
                          <a:srgbClr val="000000"/>
                        </a:buClr>
                        <a:buFont typeface="Arial"/>
                      </a:pPr>
                      <a:r>
                        <a:rPr lang="en-US" sz="1400" b="1" i="0" u="none" strike="noStrike" cap="none">
                          <a:solidFill>
                            <a:srgbClr val="F7EECE"/>
                          </a:solidFill>
                          <a:latin typeface="Lexend Exa"/>
                          <a:ea typeface="Arial"/>
                          <a:cs typeface="Lexend Exa"/>
                          <a:sym typeface="Arial"/>
                        </a:rPr>
                        <a:t>0.0036</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1225283798"/>
                  </a:ext>
                </a:extLst>
              </a:tr>
              <a:tr h="370840">
                <a:tc>
                  <a:txBody>
                    <a:bodyPr/>
                    <a:lstStyle/>
                    <a:p>
                      <a:pPr marR="0" algn="ctr" rtl="0">
                        <a:lnSpc>
                          <a:spcPct val="100000"/>
                        </a:lnSpc>
                        <a:spcBef>
                          <a:spcPts val="0"/>
                        </a:spcBef>
                        <a:spcAft>
                          <a:spcPts val="0"/>
                        </a:spcAft>
                        <a:buClr>
                          <a:srgbClr val="000000"/>
                        </a:buClr>
                        <a:buFont typeface="Arial"/>
                      </a:pPr>
                      <a:r>
                        <a:rPr lang="en-US" b="1">
                          <a:solidFill>
                            <a:schemeClr val="bg1"/>
                          </a:solidFill>
                          <a:latin typeface="Helvetica Neue"/>
                        </a:rPr>
                        <a:t>TS%</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0.0921</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0.1340 </a:t>
                      </a:r>
                      <a:endParaRPr lang="en-US">
                        <a:solidFill>
                          <a:schemeClr val="tx2">
                            <a:lumMod val="90000"/>
                          </a:schemeClr>
                        </a:solidFill>
                      </a:endParaRPr>
                    </a:p>
                  </a:txBody>
                  <a:tcPr/>
                </a:tc>
                <a:extLst>
                  <a:ext uri="{0D108BD9-81ED-4DB2-BD59-A6C34878D82A}">
                    <a16:rowId xmlns:a16="http://schemas.microsoft.com/office/drawing/2014/main" val="27294939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FT%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0.0517</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421961114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TOV%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-0.0003</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0.001 ***</a:t>
                      </a:r>
                      <a:endParaRPr lang="en-US">
                        <a:solidFill>
                          <a:schemeClr val="tx2">
                            <a:lumMod val="90000"/>
                          </a:schemeClr>
                        </a:solidFill>
                      </a:endParaRPr>
                    </a:p>
                  </a:txBody>
                  <a:tcPr/>
                </a:tc>
                <a:extLst>
                  <a:ext uri="{0D108BD9-81ED-4DB2-BD59-A6C34878D82A}">
                    <a16:rowId xmlns:a16="http://schemas.microsoft.com/office/drawing/2014/main" val="261249554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BLK%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-0.0003</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0.0047 **</a:t>
                      </a:r>
                      <a:endParaRPr lang="en-US">
                        <a:solidFill>
                          <a:schemeClr val="tx2">
                            <a:lumMod val="90000"/>
                          </a:schemeClr>
                        </a:solidFill>
                      </a:endParaRPr>
                    </a:p>
                  </a:txBody>
                  <a:tcPr/>
                </a:tc>
                <a:extLst>
                  <a:ext uri="{0D108BD9-81ED-4DB2-BD59-A6C34878D82A}">
                    <a16:rowId xmlns:a16="http://schemas.microsoft.com/office/drawing/2014/main" val="878261699"/>
                  </a:ext>
                </a:extLst>
              </a:tr>
              <a:tr h="1854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Position PG </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0.0154</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0.001 **</a:t>
                      </a:r>
                      <a:endParaRPr lang="en-US">
                        <a:solidFill>
                          <a:schemeClr val="tx2">
                            <a:lumMod val="90000"/>
                          </a:schemeClr>
                        </a:solidFill>
                      </a:endParaRPr>
                    </a:p>
                  </a:txBody>
                  <a:tcPr/>
                </a:tc>
                <a:extLst>
                  <a:ext uri="{0D108BD9-81ED-4DB2-BD59-A6C34878D82A}">
                    <a16:rowId xmlns:a16="http://schemas.microsoft.com/office/drawing/2014/main" val="2228279140"/>
                  </a:ext>
                </a:extLst>
              </a:tr>
              <a:tr h="1524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Position C</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-0.0278</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611009168"/>
                  </a:ext>
                </a:extLst>
              </a:tr>
              <a:tr h="1524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Position SF</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-0.0179</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 ***</a:t>
                      </a:r>
                      <a:endParaRPr lang="en-US">
                        <a:solidFill>
                          <a:schemeClr val="tx2">
                            <a:lumMod val="90000"/>
                          </a:schemeClr>
                        </a:solidFill>
                      </a:endParaRPr>
                    </a:p>
                  </a:txBody>
                  <a:tcPr/>
                </a:tc>
                <a:extLst>
                  <a:ext uri="{0D108BD9-81ED-4DB2-BD59-A6C34878D82A}">
                    <a16:rowId xmlns:a16="http://schemas.microsoft.com/office/drawing/2014/main" val="4002626418"/>
                  </a:ext>
                </a:extLst>
              </a:tr>
            </a:tbl>
          </a:graphicData>
        </a:graphic>
      </p:graphicFrame>
      <p:sp>
        <p:nvSpPr>
          <p:cNvPr id="4" name="Rectangle 9">
            <a:extLst>
              <a:ext uri="{FF2B5EF4-FFF2-40B4-BE49-F238E27FC236}">
                <a16:creationId xmlns:a16="http://schemas.microsoft.com/office/drawing/2014/main" id="{E1D135BE-7C2D-4B49-87A2-602BB9E2667D}"/>
              </a:ext>
            </a:extLst>
          </p:cNvPr>
          <p:cNvSpPr/>
          <p:nvPr/>
        </p:nvSpPr>
        <p:spPr>
          <a:xfrm>
            <a:off x="777189" y="4625650"/>
            <a:ext cx="2032929" cy="276999"/>
          </a:xfrm>
          <a:prstGeom prst="rect">
            <a:avLst/>
          </a:prstGeom>
        </p:spPr>
        <p:txBody>
          <a:bodyPr wrap="none">
            <a:spAutoFit/>
          </a:bodyPr>
          <a:lstStyle/>
          <a:p>
            <a:pPr marL="285750" indent="-285750">
              <a:buClr>
                <a:schemeClr val="bg1"/>
              </a:buClr>
              <a:buFont typeface="Arial" panose="020B0604020202020204" pitchFamily="34" charset="0"/>
              <a:buChar char="•"/>
            </a:pPr>
            <a:r>
              <a:rPr lang="en-US" sz="1200">
                <a:solidFill>
                  <a:schemeClr val="bg1"/>
                </a:solidFill>
              </a:rPr>
              <a:t>Model R-squared: 0.52</a:t>
            </a:r>
          </a:p>
        </p:txBody>
      </p:sp>
    </p:spTree>
    <p:extLst>
      <p:ext uri="{BB962C8B-B14F-4D97-AF65-F5344CB8AC3E}">
        <p14:creationId xmlns:p14="http://schemas.microsoft.com/office/powerpoint/2010/main" val="2852545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A5B1A7-5CE3-471F-9CBB-6BCF2441132D}"/>
              </a:ext>
            </a:extLst>
          </p:cNvPr>
          <p:cNvSpPr>
            <a:spLocks noGrp="1"/>
          </p:cNvSpPr>
          <p:nvPr>
            <p:ph type="ctrTitle" idx="6"/>
          </p:nvPr>
        </p:nvSpPr>
        <p:spPr/>
        <p:txBody>
          <a:bodyPr/>
          <a:lstStyle/>
          <a:p>
            <a:r>
              <a:rPr lang="en-US"/>
              <a:t>Regression Model on the Whole Data</a:t>
            </a:r>
          </a:p>
        </p:txBody>
      </p:sp>
      <p:graphicFrame>
        <p:nvGraphicFramePr>
          <p:cNvPr id="2" name="表格 2">
            <a:extLst>
              <a:ext uri="{FF2B5EF4-FFF2-40B4-BE49-F238E27FC236}">
                <a16:creationId xmlns:a16="http://schemas.microsoft.com/office/drawing/2014/main" id="{64612D6C-F24B-4772-AAAB-B46C8B86EFCF}"/>
              </a:ext>
            </a:extLst>
          </p:cNvPr>
          <p:cNvGraphicFramePr>
            <a:graphicFrameLocks noGrp="1"/>
          </p:cNvGraphicFramePr>
          <p:nvPr>
            <p:extLst>
              <p:ext uri="{D42A27DB-BD31-4B8C-83A1-F6EECF244321}">
                <p14:modId xmlns:p14="http://schemas.microsoft.com/office/powerpoint/2010/main" val="3864836303"/>
              </p:ext>
            </p:extLst>
          </p:nvPr>
        </p:nvGraphicFramePr>
        <p:xfrm>
          <a:off x="1524000" y="1397000"/>
          <a:ext cx="6096000" cy="2595880"/>
        </p:xfrm>
        <a:graphic>
          <a:graphicData uri="http://schemas.openxmlformats.org/drawingml/2006/table">
            <a:tbl>
              <a:tblPr firstRow="1" bandRow="1">
                <a:tableStyleId>{7F84D912-910D-4CC6-8284-D3D8AE8DECD2}</a:tableStyleId>
              </a:tblPr>
              <a:tblGrid>
                <a:gridCol w="2032000">
                  <a:extLst>
                    <a:ext uri="{9D8B030D-6E8A-4147-A177-3AD203B41FA5}">
                      <a16:colId xmlns:a16="http://schemas.microsoft.com/office/drawing/2014/main" val="2428120529"/>
                    </a:ext>
                  </a:extLst>
                </a:gridCol>
                <a:gridCol w="2032000">
                  <a:extLst>
                    <a:ext uri="{9D8B030D-6E8A-4147-A177-3AD203B41FA5}">
                      <a16:colId xmlns:a16="http://schemas.microsoft.com/office/drawing/2014/main" val="1706314011"/>
                    </a:ext>
                  </a:extLst>
                </a:gridCol>
                <a:gridCol w="2032000">
                  <a:extLst>
                    <a:ext uri="{9D8B030D-6E8A-4147-A177-3AD203B41FA5}">
                      <a16:colId xmlns:a16="http://schemas.microsoft.com/office/drawing/2014/main" val="4163578868"/>
                    </a:ext>
                  </a:extLst>
                </a:gridCol>
              </a:tblGrid>
              <a:tr h="370840">
                <a:tc>
                  <a:txBody>
                    <a:bodyPr/>
                    <a:lstStyle/>
                    <a:p>
                      <a:pPr algn="ctr"/>
                      <a:r>
                        <a:rPr lang="en-US" sz="1200" b="1" i="0" u="none" strike="noStrike" cap="none">
                          <a:solidFill>
                            <a:schemeClr val="bg2"/>
                          </a:solidFill>
                          <a:latin typeface="Lexend Exa"/>
                          <a:cs typeface="Lexend Exa"/>
                          <a:sym typeface="Lexend Exa"/>
                        </a:rPr>
                        <a:t>Features</a:t>
                      </a:r>
                      <a:endParaRPr lang="en-US" sz="1200" b="1" i="0" u="none" strike="noStrike" cap="none">
                        <a:solidFill>
                          <a:srgbClr val="F7EECE"/>
                        </a:solidFill>
                        <a:latin typeface="Lexend Exa"/>
                        <a:cs typeface="Lexend Exa"/>
                        <a:sym typeface="Lexend Exa"/>
                      </a:endParaRP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Parameters</a:t>
                      </a:r>
                    </a:p>
                  </a:txBody>
                  <a:tcPr>
                    <a:solidFill>
                      <a:schemeClr val="accent2"/>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a:solidFill>
                            <a:schemeClr val="bg2"/>
                          </a:solidFill>
                          <a:latin typeface="Lexend Exa"/>
                          <a:cs typeface="Lexend Exa"/>
                          <a:sym typeface="Arial"/>
                        </a:rPr>
                        <a:t>P-Value</a:t>
                      </a:r>
                    </a:p>
                  </a:txBody>
                  <a:tcPr>
                    <a:solidFill>
                      <a:schemeClr val="accent2"/>
                    </a:solidFill>
                  </a:tcPr>
                </a:tc>
                <a:extLst>
                  <a:ext uri="{0D108BD9-81ED-4DB2-BD59-A6C34878D82A}">
                    <a16:rowId xmlns:a16="http://schemas.microsoft.com/office/drawing/2014/main" val="3872832670"/>
                  </a:ext>
                </a:extLst>
              </a:tr>
              <a:tr h="370840">
                <a:tc>
                  <a:txBody>
                    <a:bodyPr/>
                    <a:lstStyle/>
                    <a:p>
                      <a:pPr algn="ctr"/>
                      <a:r>
                        <a:rPr lang="en-US" sz="1400" b="1" i="0" u="none" strike="noStrike" cap="none">
                          <a:solidFill>
                            <a:srgbClr val="F7EECE"/>
                          </a:solidFill>
                          <a:latin typeface="Lexend Exa"/>
                          <a:ea typeface="Arial"/>
                          <a:cs typeface="Lexend Exa"/>
                          <a:sym typeface="Arial"/>
                        </a:rPr>
                        <a:t>Age</a:t>
                      </a:r>
                      <a:endParaRPr lang="en-US" sz="1400" b="1" i="0" u="none" strike="noStrike" cap="none">
                        <a:solidFill>
                          <a:srgbClr val="F7EECE"/>
                        </a:solidFill>
                        <a:latin typeface="Lexend Exa"/>
                        <a:cs typeface="Lexend Exa"/>
                        <a:sym typeface="Lexend Exa"/>
                      </a:endParaRPr>
                    </a:p>
                  </a:txBody>
                  <a:tcPr/>
                </a:tc>
                <a:tc>
                  <a:txBody>
                    <a:bodyPr/>
                    <a:lstStyle/>
                    <a:p>
                      <a:pPr marR="0" algn="ctr" rtl="0">
                        <a:lnSpc>
                          <a:spcPct val="100000"/>
                        </a:lnSpc>
                        <a:spcBef>
                          <a:spcPts val="0"/>
                        </a:spcBef>
                        <a:spcAft>
                          <a:spcPts val="0"/>
                        </a:spcAft>
                        <a:buClr>
                          <a:srgbClr val="000000"/>
                        </a:buClr>
                        <a:buFont typeface="Arial"/>
                      </a:pPr>
                      <a:r>
                        <a:rPr lang="en-US" sz="1400" b="1" i="0" u="none" strike="noStrike" cap="none">
                          <a:solidFill>
                            <a:srgbClr val="F7EECE"/>
                          </a:solidFill>
                          <a:latin typeface="Lexend Exa"/>
                          <a:ea typeface="Arial"/>
                          <a:cs typeface="Lexend Exa"/>
                          <a:sym typeface="Arial"/>
                        </a:rPr>
                        <a:t>0.0027</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a:solidFill>
                          <a:schemeClr val="tx2">
                            <a:lumMod val="90000"/>
                          </a:schemeClr>
                        </a:solidFill>
                      </a:endParaRPr>
                    </a:p>
                  </a:txBody>
                  <a:tcPr/>
                </a:tc>
                <a:extLst>
                  <a:ext uri="{0D108BD9-81ED-4DB2-BD59-A6C34878D82A}">
                    <a16:rowId xmlns:a16="http://schemas.microsoft.com/office/drawing/2014/main" val="1225283798"/>
                  </a:ext>
                </a:extLst>
              </a:tr>
              <a:tr h="370840">
                <a:tc>
                  <a:txBody>
                    <a:bodyPr/>
                    <a:lstStyle/>
                    <a:p>
                      <a:pPr marR="0" algn="ctr" rtl="0">
                        <a:lnSpc>
                          <a:spcPct val="100000"/>
                        </a:lnSpc>
                        <a:spcBef>
                          <a:spcPts val="0"/>
                        </a:spcBef>
                        <a:spcAft>
                          <a:spcPts val="0"/>
                        </a:spcAft>
                        <a:buClr>
                          <a:srgbClr val="000000"/>
                        </a:buClr>
                        <a:buFont typeface="Arial"/>
                      </a:pPr>
                      <a:r>
                        <a:rPr lang="en-US" sz="1400" b="1" i="0" u="none" strike="noStrike" cap="none">
                          <a:solidFill>
                            <a:srgbClr val="F7EECE"/>
                          </a:solidFill>
                          <a:latin typeface="Lexend Exa"/>
                          <a:ea typeface="Arial"/>
                          <a:cs typeface="Lexend Exa"/>
                          <a:sym typeface="Arial"/>
                        </a:rPr>
                        <a:t>PER</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0.0158</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a:solidFill>
                          <a:schemeClr val="tx2">
                            <a:lumMod val="90000"/>
                          </a:schemeClr>
                        </a:solidFill>
                      </a:endParaRPr>
                    </a:p>
                  </a:txBody>
                  <a:tcPr/>
                </a:tc>
                <a:extLst>
                  <a:ext uri="{0D108BD9-81ED-4DB2-BD59-A6C34878D82A}">
                    <a16:rowId xmlns:a16="http://schemas.microsoft.com/office/drawing/2014/main" val="27294939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cs typeface="Lexend Exa"/>
                          <a:sym typeface="Arial"/>
                        </a:rPr>
                        <a:t>Game Played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0.0025</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a:solidFill>
                          <a:schemeClr val="tx2">
                            <a:lumMod val="90000"/>
                          </a:schemeClr>
                        </a:solidFill>
                      </a:endParaRPr>
                    </a:p>
                  </a:txBody>
                  <a:tcPr/>
                </a:tc>
                <a:extLst>
                  <a:ext uri="{0D108BD9-81ED-4DB2-BD59-A6C34878D82A}">
                    <a16:rowId xmlns:a16="http://schemas.microsoft.com/office/drawing/2014/main" val="421961114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DWS</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0.1072</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a:solidFill>
                          <a:schemeClr val="tx2">
                            <a:lumMod val="90000"/>
                          </a:schemeClr>
                        </a:solidFill>
                      </a:endParaRPr>
                    </a:p>
                  </a:txBody>
                  <a:tcPr/>
                </a:tc>
                <a:extLst>
                  <a:ext uri="{0D108BD9-81ED-4DB2-BD59-A6C34878D82A}">
                    <a16:rowId xmlns:a16="http://schemas.microsoft.com/office/drawing/2014/main" val="261249554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FG.</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0.4102</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a:solidFill>
                          <a:schemeClr val="tx2">
                            <a:lumMod val="90000"/>
                          </a:schemeClr>
                        </a:solidFill>
                      </a:endParaRPr>
                    </a:p>
                  </a:txBody>
                  <a:tcPr/>
                </a:tc>
                <a:extLst>
                  <a:ext uri="{0D108BD9-81ED-4DB2-BD59-A6C34878D82A}">
                    <a16:rowId xmlns:a16="http://schemas.microsoft.com/office/drawing/2014/main" val="87826169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ORB</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F7EECE"/>
                          </a:solidFill>
                          <a:latin typeface="Lexend Exa"/>
                          <a:ea typeface="Arial"/>
                          <a:cs typeface="Lexend Exa"/>
                          <a:sym typeface="Arial"/>
                        </a:rPr>
                        <a:t>0.006</a:t>
                      </a:r>
                      <a:endParaRPr lang="en-US" sz="1400" b="1" i="0" u="none" strike="noStrike" cap="none">
                        <a:solidFill>
                          <a:srgbClr val="F7EECE"/>
                        </a:solidFill>
                        <a:latin typeface="Lexend Exa"/>
                        <a:cs typeface="Lexend Exa"/>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tx2">
                              <a:lumMod val="90000"/>
                            </a:schemeClr>
                          </a:solidFill>
                          <a:effectLst/>
                          <a:latin typeface="Arial"/>
                          <a:ea typeface="Arial"/>
                          <a:cs typeface="Arial"/>
                          <a:sym typeface="Arial"/>
                        </a:rPr>
                        <a:t>0.0001 ***</a:t>
                      </a:r>
                      <a:endParaRPr lang="en-US" sz="1400" b="1" i="0" u="none" strike="noStrike" cap="none">
                        <a:solidFill>
                          <a:schemeClr val="tx2">
                            <a:lumMod val="90000"/>
                          </a:schemeClr>
                        </a:solidFill>
                        <a:effectLst/>
                        <a:latin typeface="Arial"/>
                        <a:cs typeface="Arial"/>
                        <a:sym typeface="Arial"/>
                      </a:endParaRPr>
                    </a:p>
                  </a:txBody>
                  <a:tcPr/>
                </a:tc>
                <a:extLst>
                  <a:ext uri="{0D108BD9-81ED-4DB2-BD59-A6C34878D82A}">
                    <a16:rowId xmlns:a16="http://schemas.microsoft.com/office/drawing/2014/main" val="2228279140"/>
                  </a:ext>
                </a:extLst>
              </a:tr>
            </a:tbl>
          </a:graphicData>
        </a:graphic>
      </p:graphicFrame>
      <p:sp>
        <p:nvSpPr>
          <p:cNvPr id="4" name="Rectangle 9">
            <a:extLst>
              <a:ext uri="{FF2B5EF4-FFF2-40B4-BE49-F238E27FC236}">
                <a16:creationId xmlns:a16="http://schemas.microsoft.com/office/drawing/2014/main" id="{39B2C87F-0E3F-46DF-91CB-58EEAD27070D}"/>
              </a:ext>
            </a:extLst>
          </p:cNvPr>
          <p:cNvSpPr/>
          <p:nvPr/>
        </p:nvSpPr>
        <p:spPr>
          <a:xfrm>
            <a:off x="6114673" y="4165594"/>
            <a:ext cx="2547492" cy="461665"/>
          </a:xfrm>
          <a:prstGeom prst="rect">
            <a:avLst/>
          </a:prstGeom>
        </p:spPr>
        <p:txBody>
          <a:bodyPr wrap="none">
            <a:spAutoFit/>
          </a:bodyPr>
          <a:lstStyle/>
          <a:p>
            <a:pPr marL="285750" indent="-285750">
              <a:buClr>
                <a:schemeClr val="bg1"/>
              </a:buClr>
              <a:buFont typeface="Arial" panose="020B0604020202020204" pitchFamily="34" charset="0"/>
              <a:buChar char="•"/>
            </a:pPr>
            <a:r>
              <a:rPr lang="en-US" sz="1200">
                <a:solidFill>
                  <a:schemeClr val="bg1"/>
                </a:solidFill>
              </a:rPr>
              <a:t>PER - </a:t>
            </a:r>
            <a:r>
              <a:rPr lang="en-US" sz="1200">
                <a:solidFill>
                  <a:schemeClr val="bg1"/>
                </a:solidFill>
                <a:latin typeface="Helvetica Neue"/>
              </a:rPr>
              <a:t>Player Efficiency Rating</a:t>
            </a:r>
          </a:p>
          <a:p>
            <a:pPr marL="285750" indent="-285750">
              <a:buClr>
                <a:schemeClr val="bg1"/>
              </a:buClr>
              <a:buFont typeface="Arial" panose="020B0604020202020204" pitchFamily="34" charset="0"/>
              <a:buChar char="•"/>
            </a:pPr>
            <a:r>
              <a:rPr lang="en-US" sz="1200">
                <a:solidFill>
                  <a:schemeClr val="bg1"/>
                </a:solidFill>
              </a:rPr>
              <a:t>DWS – Defensive Win Shares</a:t>
            </a:r>
          </a:p>
        </p:txBody>
      </p:sp>
      <p:sp>
        <p:nvSpPr>
          <p:cNvPr id="5" name="Rectangle 9">
            <a:extLst>
              <a:ext uri="{FF2B5EF4-FFF2-40B4-BE49-F238E27FC236}">
                <a16:creationId xmlns:a16="http://schemas.microsoft.com/office/drawing/2014/main" id="{E793FC0A-E3B7-46A0-9A3F-80B86810839C}"/>
              </a:ext>
            </a:extLst>
          </p:cNvPr>
          <p:cNvSpPr/>
          <p:nvPr/>
        </p:nvSpPr>
        <p:spPr>
          <a:xfrm>
            <a:off x="560621" y="4165594"/>
            <a:ext cx="2032929" cy="276999"/>
          </a:xfrm>
          <a:prstGeom prst="rect">
            <a:avLst/>
          </a:prstGeom>
        </p:spPr>
        <p:txBody>
          <a:bodyPr wrap="none">
            <a:spAutoFit/>
          </a:bodyPr>
          <a:lstStyle/>
          <a:p>
            <a:pPr marL="285750" indent="-285750">
              <a:buClr>
                <a:schemeClr val="bg1"/>
              </a:buClr>
              <a:buFont typeface="Arial" panose="020B0604020202020204" pitchFamily="34" charset="0"/>
              <a:buChar char="•"/>
            </a:pPr>
            <a:r>
              <a:rPr lang="en-US" sz="1200">
                <a:solidFill>
                  <a:schemeClr val="bg1"/>
                </a:solidFill>
              </a:rPr>
              <a:t>Model R-squared: 0.41</a:t>
            </a:r>
          </a:p>
        </p:txBody>
      </p:sp>
    </p:spTree>
    <p:extLst>
      <p:ext uri="{BB962C8B-B14F-4D97-AF65-F5344CB8AC3E}">
        <p14:creationId xmlns:p14="http://schemas.microsoft.com/office/powerpoint/2010/main" val="119249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259"/>
        <p:cNvGrpSpPr/>
        <p:nvPr/>
      </p:nvGrpSpPr>
      <p:grpSpPr>
        <a:xfrm>
          <a:off x="0" y="0"/>
          <a:ext cx="0" cy="0"/>
          <a:chOff x="0" y="0"/>
          <a:chExt cx="0" cy="0"/>
        </a:xfrm>
      </p:grpSpPr>
      <p:sp>
        <p:nvSpPr>
          <p:cNvPr id="262" name="Google Shape;262;p37"/>
          <p:cNvSpPr txBox="1">
            <a:spLocks noGrp="1"/>
          </p:cNvSpPr>
          <p:nvPr>
            <p:ph type="ctrTitle"/>
          </p:nvPr>
        </p:nvSpPr>
        <p:spPr>
          <a:xfrm>
            <a:off x="2354516" y="-214312"/>
            <a:ext cx="4434968"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A2929"/>
                </a:solidFill>
              </a:rPr>
              <a:t>0</a:t>
            </a:r>
            <a:r>
              <a:rPr lang="en">
                <a:solidFill>
                  <a:schemeClr val="bg1"/>
                </a:solidFill>
              </a:rPr>
              <a:t>5</a:t>
            </a:r>
            <a:r>
              <a:rPr lang="en">
                <a:solidFill>
                  <a:srgbClr val="2A2929"/>
                </a:solidFill>
              </a:rPr>
              <a:t> </a:t>
            </a:r>
            <a:r>
              <a:rPr lang="en-US">
                <a:solidFill>
                  <a:srgbClr val="2A2929"/>
                </a:solidFill>
              </a:rPr>
              <a:t>INSI</a:t>
            </a:r>
            <a:r>
              <a:rPr lang="en-US">
                <a:solidFill>
                  <a:schemeClr val="bg1"/>
                </a:solidFill>
              </a:rPr>
              <a:t>GHTS</a:t>
            </a:r>
          </a:p>
        </p:txBody>
      </p:sp>
      <p:sp>
        <p:nvSpPr>
          <p:cNvPr id="3" name="Subtitle 2">
            <a:extLst>
              <a:ext uri="{FF2B5EF4-FFF2-40B4-BE49-F238E27FC236}">
                <a16:creationId xmlns:a16="http://schemas.microsoft.com/office/drawing/2014/main" id="{E1AAA004-5ABD-4918-8ACD-AEF9FA1E4AB1}"/>
              </a:ext>
            </a:extLst>
          </p:cNvPr>
          <p:cNvSpPr>
            <a:spLocks noGrp="1"/>
          </p:cNvSpPr>
          <p:nvPr>
            <p:ph type="subTitle" idx="1"/>
          </p:nvPr>
        </p:nvSpPr>
        <p:spPr>
          <a:xfrm>
            <a:off x="532407" y="1838288"/>
            <a:ext cx="3203100" cy="1872301"/>
          </a:xfrm>
        </p:spPr>
        <p:txBody>
          <a:bodyPr/>
          <a:lstStyle/>
          <a:p>
            <a:r>
              <a:rPr lang="en-US"/>
              <a:t>         There are some features shared in the models we built, for example players’ age,  TS% and FT%, it could be a guide for team’s to help them what kind of players they want to recruit.</a:t>
            </a:r>
          </a:p>
        </p:txBody>
      </p:sp>
      <p:sp>
        <p:nvSpPr>
          <p:cNvPr id="8" name="TextBox 3">
            <a:extLst>
              <a:ext uri="{FF2B5EF4-FFF2-40B4-BE49-F238E27FC236}">
                <a16:creationId xmlns:a16="http://schemas.microsoft.com/office/drawing/2014/main" id="{36E033CC-5275-420F-9824-54E8A9B40870}"/>
              </a:ext>
            </a:extLst>
          </p:cNvPr>
          <p:cNvSpPr txBox="1"/>
          <p:nvPr/>
        </p:nvSpPr>
        <p:spPr>
          <a:xfrm>
            <a:off x="5116497" y="1838288"/>
            <a:ext cx="3203100" cy="1384995"/>
          </a:xfrm>
          <a:prstGeom prst="rect">
            <a:avLst/>
          </a:prstGeom>
          <a:noFill/>
        </p:spPr>
        <p:txBody>
          <a:bodyPr wrap="square" rtlCol="0" anchor="t">
            <a:spAutoFit/>
          </a:bodyPr>
          <a:lstStyle/>
          <a:p>
            <a:r>
              <a:rPr lang="en-US">
                <a:solidFill>
                  <a:schemeClr val="bg1"/>
                </a:solidFill>
              </a:rPr>
              <a:t>Most players’ stats alone can’t have the precise prediction on teams’ winning rate, while the combination of these stats can lead to better prediction and understanding of which stat contribute more.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2175363" y="1219879"/>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indent="0"/>
            <a:r>
              <a:rPr lang="en"/>
              <a:t>CASE OVERVIEW</a:t>
            </a:r>
            <a:endParaRPr lang="en-US"/>
          </a:p>
        </p:txBody>
      </p:sp>
      <p:pic>
        <p:nvPicPr>
          <p:cNvPr id="139" name="Google Shape;139;p29"/>
          <p:cNvPicPr preferRelativeResize="0"/>
          <p:nvPr/>
        </p:nvPicPr>
        <p:blipFill rotWithShape="1">
          <a:blip r:embed="rId3">
            <a:alphaModFix/>
          </a:blip>
          <a:srcRect l="78163" r="754"/>
          <a:stretch/>
        </p:blipFill>
        <p:spPr>
          <a:xfrm>
            <a:off x="0" y="0"/>
            <a:ext cx="1084346" cy="5143502"/>
          </a:xfrm>
          <a:prstGeom prst="rect">
            <a:avLst/>
          </a:prstGeom>
          <a:noFill/>
          <a:ln>
            <a:noFill/>
          </a:ln>
        </p:spPr>
      </p:pic>
      <p:sp>
        <p:nvSpPr>
          <p:cNvPr id="140" name="Google Shape;140;p29"/>
          <p:cNvSpPr/>
          <p:nvPr/>
        </p:nvSpPr>
        <p:spPr>
          <a:xfrm>
            <a:off x="1869450" y="108725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9"/>
          <p:cNvSpPr txBox="1">
            <a:spLocks noGrp="1"/>
          </p:cNvSpPr>
          <p:nvPr>
            <p:ph type="subTitle" idx="3"/>
          </p:nvPr>
        </p:nvSpPr>
        <p:spPr>
          <a:xfrm>
            <a:off x="4351164" y="1218650"/>
            <a:ext cx="1693800" cy="722400"/>
          </a:xfrm>
          <a:prstGeom prst="rect">
            <a:avLst/>
          </a:prstGeom>
        </p:spPr>
        <p:txBody>
          <a:bodyPr spcFirstLastPara="1" wrap="square" lIns="91425" tIns="91425" rIns="91425" bIns="91425" anchor="b" anchorCtr="0">
            <a:noAutofit/>
          </a:bodyPr>
          <a:lstStyle/>
          <a:p>
            <a:pPr marL="0" lvl="0" indent="0"/>
            <a:r>
              <a:rPr lang="en-US"/>
              <a:t>DATA &amp; PREPARATION</a:t>
            </a:r>
            <a:endParaRPr/>
          </a:p>
        </p:txBody>
      </p:sp>
      <p:sp>
        <p:nvSpPr>
          <p:cNvPr id="143" name="Google Shape;143;p29"/>
          <p:cNvSpPr txBox="1">
            <a:spLocks noGrp="1"/>
          </p:cNvSpPr>
          <p:nvPr>
            <p:ph type="subTitle" idx="5"/>
          </p:nvPr>
        </p:nvSpPr>
        <p:spPr>
          <a:xfrm>
            <a:off x="6602489" y="1218650"/>
            <a:ext cx="1792729"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ANALYSIS</a:t>
            </a:r>
            <a:endParaRPr/>
          </a:p>
        </p:txBody>
      </p:sp>
      <p:sp>
        <p:nvSpPr>
          <p:cNvPr id="145" name="Google Shape;145;p29"/>
          <p:cNvSpPr txBox="1">
            <a:spLocks noGrp="1"/>
          </p:cNvSpPr>
          <p:nvPr>
            <p:ph type="subTitle" idx="7"/>
          </p:nvPr>
        </p:nvSpPr>
        <p:spPr>
          <a:xfrm>
            <a:off x="4351164" y="3534089"/>
            <a:ext cx="1693800" cy="6344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KEY</a:t>
            </a:r>
          </a:p>
          <a:p>
            <a:pPr marL="0" lvl="0" indent="0" algn="l" rtl="0">
              <a:spcBef>
                <a:spcPts val="0"/>
              </a:spcBef>
              <a:spcAft>
                <a:spcPts val="0"/>
              </a:spcAft>
              <a:buNone/>
            </a:pPr>
            <a:r>
              <a:rPr lang="en-US"/>
              <a:t>INSIGHTS</a:t>
            </a:r>
            <a:endParaRPr/>
          </a:p>
        </p:txBody>
      </p:sp>
      <p:sp>
        <p:nvSpPr>
          <p:cNvPr id="147" name="Google Shape;147;p29"/>
          <p:cNvSpPr txBox="1">
            <a:spLocks noGrp="1"/>
          </p:cNvSpPr>
          <p:nvPr>
            <p:ph type="subTitle" idx="9"/>
          </p:nvPr>
        </p:nvSpPr>
        <p:spPr>
          <a:xfrm>
            <a:off x="6602489" y="3670689"/>
            <a:ext cx="1585200" cy="3612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APPENDIX</a:t>
            </a:r>
            <a:endParaRPr/>
          </a:p>
        </p:txBody>
      </p:sp>
      <p:sp>
        <p:nvSpPr>
          <p:cNvPr id="151" name="Google Shape;151;p29"/>
          <p:cNvSpPr/>
          <p:nvPr/>
        </p:nvSpPr>
        <p:spPr>
          <a:xfrm>
            <a:off x="4066475" y="108725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6263500" y="108725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066475" y="3425200"/>
            <a:ext cx="262800" cy="262800"/>
          </a:xfrm>
          <a:prstGeom prst="rect">
            <a:avLst/>
          </a:pr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6263500" y="3425200"/>
            <a:ext cx="262800" cy="262800"/>
          </a:xfrm>
          <a:prstGeom prst="rect">
            <a:avLst/>
          </a:pr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p29">
            <a:extLst>
              <a:ext uri="{FF2B5EF4-FFF2-40B4-BE49-F238E27FC236}">
                <a16:creationId xmlns:a16="http://schemas.microsoft.com/office/drawing/2014/main" id="{AB7C9722-7B13-304D-A447-0EE18730F72E}"/>
              </a:ext>
            </a:extLst>
          </p:cNvPr>
          <p:cNvSpPr/>
          <p:nvPr/>
        </p:nvSpPr>
        <p:spPr>
          <a:xfrm>
            <a:off x="1869450" y="3425200"/>
            <a:ext cx="262800" cy="262800"/>
          </a:xfrm>
          <a:prstGeom prst="rect">
            <a:avLst/>
          </a:pr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p29">
            <a:extLst>
              <a:ext uri="{FF2B5EF4-FFF2-40B4-BE49-F238E27FC236}">
                <a16:creationId xmlns:a16="http://schemas.microsoft.com/office/drawing/2014/main" id="{DFC52F46-60CB-7F4A-89D1-062AF6C23E54}"/>
              </a:ext>
            </a:extLst>
          </p:cNvPr>
          <p:cNvSpPr txBox="1">
            <a:spLocks/>
          </p:cNvSpPr>
          <p:nvPr/>
        </p:nvSpPr>
        <p:spPr>
          <a:xfrm>
            <a:off x="2175363" y="3688000"/>
            <a:ext cx="1693800" cy="36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800"/>
              <a:buFont typeface="Josefin Sans"/>
              <a:buNone/>
              <a:defRPr sz="1600" b="1" i="0" u="none" strike="noStrike" cap="none">
                <a:solidFill>
                  <a:srgbClr val="2A2929"/>
                </a:solidFill>
                <a:latin typeface="Lexend Deca"/>
                <a:ea typeface="Lexend Deca"/>
                <a:cs typeface="Lexend Deca"/>
                <a:sym typeface="Lexend Deca"/>
              </a:defRPr>
            </a:lvl1pPr>
            <a:lvl2pPr marL="914400" marR="0" lvl="1"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2pPr>
            <a:lvl3pPr marL="1371600" marR="0" lvl="2"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3pPr>
            <a:lvl4pPr marL="1828800" marR="0" lvl="3"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4pPr>
            <a:lvl5pPr marL="2286000" marR="0" lvl="4"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5pPr>
            <a:lvl6pPr marL="2743200" marR="0" lvl="5"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6pPr>
            <a:lvl7pPr marL="3200400" marR="0" lvl="6"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7pPr>
            <a:lvl8pPr marL="3657600" marR="0" lvl="7"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8pPr>
            <a:lvl9pPr marL="4114800" marR="0" lvl="8" indent="-317500" algn="r" rtl="0">
              <a:lnSpc>
                <a:spcPct val="100000"/>
              </a:lnSpc>
              <a:spcBef>
                <a:spcPts val="0"/>
              </a:spcBef>
              <a:spcAft>
                <a:spcPts val="0"/>
              </a:spcAft>
              <a:buClr>
                <a:srgbClr val="434343"/>
              </a:buClr>
              <a:buSzPts val="1400"/>
              <a:buFont typeface="Josefin Sans"/>
              <a:buNone/>
              <a:defRPr sz="1400" b="1" i="0" u="none" strike="noStrike" cap="none">
                <a:solidFill>
                  <a:srgbClr val="434343"/>
                </a:solidFill>
                <a:latin typeface="Josefin Sans"/>
                <a:ea typeface="Josefin Sans"/>
                <a:cs typeface="Josefin Sans"/>
                <a:sym typeface="Josefin Sans"/>
              </a:defRPr>
            </a:lvl9pPr>
          </a:lstStyle>
          <a:p>
            <a:pPr marL="0" indent="0"/>
            <a:r>
              <a:rPr lang="en-US"/>
              <a:t>MODELING</a:t>
            </a:r>
          </a:p>
        </p:txBody>
      </p:sp>
      <p:sp>
        <p:nvSpPr>
          <p:cNvPr id="2" name="TextBox 1">
            <a:extLst>
              <a:ext uri="{FF2B5EF4-FFF2-40B4-BE49-F238E27FC236}">
                <a16:creationId xmlns:a16="http://schemas.microsoft.com/office/drawing/2014/main" id="{D442A17B-F492-944E-B76F-C444E733D772}"/>
              </a:ext>
            </a:extLst>
          </p:cNvPr>
          <p:cNvSpPr txBox="1"/>
          <p:nvPr/>
        </p:nvSpPr>
        <p:spPr>
          <a:xfrm>
            <a:off x="281752" y="134097"/>
            <a:ext cx="593749" cy="3046988"/>
          </a:xfrm>
          <a:prstGeom prst="rect">
            <a:avLst/>
          </a:prstGeom>
          <a:noFill/>
        </p:spPr>
        <p:txBody>
          <a:bodyPr wrap="square" rtlCol="0">
            <a:spAutoFit/>
          </a:bodyPr>
          <a:lstStyle/>
          <a:p>
            <a:r>
              <a:rPr lang="en-CN" sz="3200" b="1">
                <a:latin typeface="Lexend Deca" panose="020B0604020202020204" charset="0"/>
                <a:cs typeface="Lexend Deca" panose="020B0604020202020204" charset="0"/>
              </a:rPr>
              <a:t>A</a:t>
            </a:r>
          </a:p>
          <a:p>
            <a:r>
              <a:rPr lang="en-CN" sz="3200" b="1">
                <a:latin typeface="Lexend Deca" panose="020B0604020202020204" charset="0"/>
                <a:cs typeface="Lexend Deca" panose="020B0604020202020204" charset="0"/>
              </a:rPr>
              <a:t>G</a:t>
            </a:r>
          </a:p>
          <a:p>
            <a:r>
              <a:rPr lang="en-CN" sz="3200" b="1">
                <a:latin typeface="Lexend Deca" panose="020B0604020202020204" charset="0"/>
                <a:cs typeface="Lexend Deca" panose="020B0604020202020204" charset="0"/>
              </a:rPr>
              <a:t>E</a:t>
            </a:r>
          </a:p>
          <a:p>
            <a:r>
              <a:rPr lang="en-CN" sz="3200" b="1">
                <a:latin typeface="Lexend Deca" panose="020B0604020202020204" charset="0"/>
                <a:cs typeface="Lexend Deca" panose="020B0604020202020204" charset="0"/>
              </a:rPr>
              <a:t>N</a:t>
            </a:r>
          </a:p>
          <a:p>
            <a:r>
              <a:rPr lang="en-CN" sz="3200" b="1">
                <a:latin typeface="Lexend Deca" panose="020B0604020202020204" charset="0"/>
                <a:cs typeface="Lexend Deca" panose="020B0604020202020204" charset="0"/>
              </a:rPr>
              <a:t>D</a:t>
            </a:r>
          </a:p>
          <a:p>
            <a:r>
              <a:rPr lang="en-CN" sz="3200" b="1">
                <a:latin typeface="Lexend Deca" panose="020B0604020202020204" charset="0"/>
                <a:cs typeface="Lexend Deca" panose="020B0604020202020204" charset="0"/>
              </a:rPr>
              <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259"/>
        <p:cNvGrpSpPr/>
        <p:nvPr/>
      </p:nvGrpSpPr>
      <p:grpSpPr>
        <a:xfrm>
          <a:off x="0" y="0"/>
          <a:ext cx="0" cy="0"/>
          <a:chOff x="0" y="0"/>
          <a:chExt cx="0" cy="0"/>
        </a:xfrm>
      </p:grpSpPr>
      <p:sp>
        <p:nvSpPr>
          <p:cNvPr id="262" name="Google Shape;262;p37"/>
          <p:cNvSpPr txBox="1">
            <a:spLocks noGrp="1"/>
          </p:cNvSpPr>
          <p:nvPr>
            <p:ph type="ctrTitle"/>
          </p:nvPr>
        </p:nvSpPr>
        <p:spPr>
          <a:xfrm>
            <a:off x="2354516" y="-214312"/>
            <a:ext cx="4434968"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A2929"/>
                </a:solidFill>
              </a:rPr>
              <a:t>0</a:t>
            </a:r>
            <a:r>
              <a:rPr lang="en">
                <a:solidFill>
                  <a:schemeClr val="bg1"/>
                </a:solidFill>
              </a:rPr>
              <a:t>5</a:t>
            </a:r>
            <a:r>
              <a:rPr lang="en">
                <a:solidFill>
                  <a:srgbClr val="2A2929"/>
                </a:solidFill>
              </a:rPr>
              <a:t> </a:t>
            </a:r>
            <a:r>
              <a:rPr lang="en-US">
                <a:solidFill>
                  <a:srgbClr val="2A2929"/>
                </a:solidFill>
              </a:rPr>
              <a:t>INSI</a:t>
            </a:r>
            <a:r>
              <a:rPr lang="en-US">
                <a:solidFill>
                  <a:schemeClr val="bg1"/>
                </a:solidFill>
              </a:rPr>
              <a:t>GHTS</a:t>
            </a:r>
          </a:p>
        </p:txBody>
      </p:sp>
      <p:sp>
        <p:nvSpPr>
          <p:cNvPr id="3" name="Subtitle 2">
            <a:extLst>
              <a:ext uri="{FF2B5EF4-FFF2-40B4-BE49-F238E27FC236}">
                <a16:creationId xmlns:a16="http://schemas.microsoft.com/office/drawing/2014/main" id="{E1AAA004-5ABD-4918-8ACD-AEF9FA1E4AB1}"/>
              </a:ext>
            </a:extLst>
          </p:cNvPr>
          <p:cNvSpPr>
            <a:spLocks noGrp="1"/>
          </p:cNvSpPr>
          <p:nvPr>
            <p:ph type="subTitle" idx="1"/>
          </p:nvPr>
        </p:nvSpPr>
        <p:spPr>
          <a:xfrm>
            <a:off x="532407" y="1838288"/>
            <a:ext cx="3203100" cy="1872301"/>
          </a:xfrm>
        </p:spPr>
        <p:txBody>
          <a:bodyPr/>
          <a:lstStyle/>
          <a:p>
            <a:r>
              <a:rPr lang="en-US"/>
              <a:t>         We can see the models that only predict East/ West conference have better performance than predicts on whole data; meaning there exists differences between two conferences, and strategies for teams in different conference should be different as well.</a:t>
            </a:r>
          </a:p>
        </p:txBody>
      </p:sp>
      <p:sp>
        <p:nvSpPr>
          <p:cNvPr id="5" name="TextBox 3">
            <a:extLst>
              <a:ext uri="{FF2B5EF4-FFF2-40B4-BE49-F238E27FC236}">
                <a16:creationId xmlns:a16="http://schemas.microsoft.com/office/drawing/2014/main" id="{1AC6F491-4D95-440C-BA96-47079A8CD8A9}"/>
              </a:ext>
            </a:extLst>
          </p:cNvPr>
          <p:cNvSpPr txBox="1"/>
          <p:nvPr/>
        </p:nvSpPr>
        <p:spPr>
          <a:xfrm>
            <a:off x="5116497" y="1838288"/>
            <a:ext cx="3203100" cy="2031325"/>
          </a:xfrm>
          <a:prstGeom prst="rect">
            <a:avLst/>
          </a:prstGeom>
          <a:noFill/>
        </p:spPr>
        <p:txBody>
          <a:bodyPr wrap="square" rtlCol="0" anchor="t">
            <a:spAutoFit/>
          </a:bodyPr>
          <a:lstStyle/>
          <a:p>
            <a:r>
              <a:rPr lang="en-US">
                <a:solidFill>
                  <a:schemeClr val="bg1"/>
                </a:solidFill>
              </a:rPr>
              <a:t>Besides our x variables, panel model also take time and each teams into consideration. From our model summary (In appendix), we can see that the "R-squared between" is relatively low, means there are other factors might influence teams' win rate, for example coach, team culture and </a:t>
            </a:r>
            <a:r>
              <a:rPr lang="en">
                <a:solidFill>
                  <a:schemeClr val="bg1"/>
                </a:solidFill>
              </a:rPr>
              <a:t>team tactics.</a:t>
            </a:r>
            <a:endParaRPr lang="en-US">
              <a:solidFill>
                <a:schemeClr val="bg1"/>
              </a:solidFill>
            </a:endParaRPr>
          </a:p>
        </p:txBody>
      </p:sp>
    </p:spTree>
    <p:extLst>
      <p:ext uri="{BB962C8B-B14F-4D97-AF65-F5344CB8AC3E}">
        <p14:creationId xmlns:p14="http://schemas.microsoft.com/office/powerpoint/2010/main" val="32899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66"/>
        <p:cNvGrpSpPr/>
        <p:nvPr/>
      </p:nvGrpSpPr>
      <p:grpSpPr>
        <a:xfrm>
          <a:off x="0" y="0"/>
          <a:ext cx="0" cy="0"/>
          <a:chOff x="0" y="0"/>
          <a:chExt cx="0" cy="0"/>
        </a:xfrm>
      </p:grpSpPr>
      <p:sp>
        <p:nvSpPr>
          <p:cNvPr id="168" name="Google Shape;168;p31"/>
          <p:cNvSpPr txBox="1">
            <a:spLocks noGrp="1"/>
          </p:cNvSpPr>
          <p:nvPr>
            <p:ph type="subTitle" idx="1"/>
          </p:nvPr>
        </p:nvSpPr>
        <p:spPr>
          <a:xfrm>
            <a:off x="2521475" y="413025"/>
            <a:ext cx="5764271"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solidFill>
                  <a:schemeClr val="bg1"/>
                </a:solidFill>
              </a:rPr>
              <a:t>From the player position outcomes, we can have two assumption on the outcomes:</a:t>
            </a:r>
          </a:p>
          <a:p>
            <a:pPr marL="0" lvl="0" indent="0" algn="ctr" rtl="0">
              <a:spcBef>
                <a:spcPts val="0"/>
              </a:spcBef>
              <a:spcAft>
                <a:spcPts val="1600"/>
              </a:spcAft>
              <a:buNone/>
            </a:pPr>
            <a:r>
              <a:rPr lang="en-US">
                <a:solidFill>
                  <a:schemeClr val="bg1"/>
                </a:solidFill>
              </a:rPr>
              <a:t>1. Different player position can have different impact on the wining rate outcomes, especially Point Guards have more significant positive influence on the victory while other position can be less decisive </a:t>
            </a:r>
            <a:endParaRPr lang="en-CN">
              <a:solidFill>
                <a:schemeClr val="bg1"/>
              </a:solidFill>
            </a:endParaRPr>
          </a:p>
        </p:txBody>
      </p:sp>
      <p:pic>
        <p:nvPicPr>
          <p:cNvPr id="170" name="Google Shape;170;p31"/>
          <p:cNvPicPr preferRelativeResize="0"/>
          <p:nvPr/>
        </p:nvPicPr>
        <p:blipFill rotWithShape="1">
          <a:blip r:embed="rId3">
            <a:alphaModFix/>
          </a:blip>
          <a:srcRect l="36303" r="24968"/>
          <a:stretch/>
        </p:blipFill>
        <p:spPr>
          <a:xfrm>
            <a:off x="0" y="1"/>
            <a:ext cx="1804737" cy="2571750"/>
          </a:xfrm>
          <a:prstGeom prst="rect">
            <a:avLst/>
          </a:prstGeom>
          <a:noFill/>
          <a:ln>
            <a:noFill/>
          </a:ln>
        </p:spPr>
      </p:pic>
      <p:sp>
        <p:nvSpPr>
          <p:cNvPr id="174" name="Google Shape;174;p31"/>
          <p:cNvSpPr/>
          <p:nvPr/>
        </p:nvSpPr>
        <p:spPr>
          <a:xfrm>
            <a:off x="444060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170;p31">
            <a:extLst>
              <a:ext uri="{FF2B5EF4-FFF2-40B4-BE49-F238E27FC236}">
                <a16:creationId xmlns:a16="http://schemas.microsoft.com/office/drawing/2014/main" id="{2796A29E-2AA8-4659-89E9-41B0C18F72FC}"/>
              </a:ext>
            </a:extLst>
          </p:cNvPr>
          <p:cNvPicPr preferRelativeResize="0"/>
          <p:nvPr/>
        </p:nvPicPr>
        <p:blipFill rotWithShape="1">
          <a:blip r:embed="rId3">
            <a:alphaModFix/>
          </a:blip>
          <a:srcRect l="36303" r="24968"/>
          <a:stretch/>
        </p:blipFill>
        <p:spPr>
          <a:xfrm>
            <a:off x="7339263" y="2571750"/>
            <a:ext cx="1804737" cy="2571750"/>
          </a:xfrm>
          <a:prstGeom prst="rect">
            <a:avLst/>
          </a:prstGeom>
          <a:noFill/>
          <a:ln>
            <a:noFill/>
          </a:ln>
        </p:spPr>
      </p:pic>
      <p:sp>
        <p:nvSpPr>
          <p:cNvPr id="6" name="Google Shape;168;p31">
            <a:extLst>
              <a:ext uri="{FF2B5EF4-FFF2-40B4-BE49-F238E27FC236}">
                <a16:creationId xmlns:a16="http://schemas.microsoft.com/office/drawing/2014/main" id="{E8D92E3D-1D58-46BB-8957-C18B14371E7B}"/>
              </a:ext>
            </a:extLst>
          </p:cNvPr>
          <p:cNvSpPr txBox="1">
            <a:spLocks/>
          </p:cNvSpPr>
          <p:nvPr/>
        </p:nvSpPr>
        <p:spPr>
          <a:xfrm>
            <a:off x="516211" y="3469046"/>
            <a:ext cx="6141263" cy="54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7EECE"/>
              </a:buClr>
              <a:buSzPts val="1800"/>
              <a:buFont typeface="Barlow Light"/>
              <a:buNone/>
              <a:defRPr sz="1400" b="0" i="0" u="none" strike="noStrike" cap="none">
                <a:solidFill>
                  <a:srgbClr val="2A2929"/>
                </a:solidFill>
                <a:latin typeface="Barlow Light"/>
                <a:ea typeface="Barlow Light"/>
                <a:cs typeface="Barlow Light"/>
                <a:sym typeface="Barlow Light"/>
              </a:defRPr>
            </a:lvl1pPr>
            <a:lvl2pPr marL="914400" marR="0" lvl="1"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2pPr>
            <a:lvl3pPr marL="1371600" marR="0" lvl="2"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3pPr>
            <a:lvl4pPr marL="1828800" marR="0" lvl="3"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4pPr>
            <a:lvl5pPr marL="2286000" marR="0" lvl="4"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5pPr>
            <a:lvl6pPr marL="2743200" marR="0" lvl="5"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6pPr>
            <a:lvl7pPr marL="3200400" marR="0" lvl="6"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7pPr>
            <a:lvl8pPr marL="3657600" marR="0" lvl="7" indent="-317500" algn="ctr" rtl="0">
              <a:lnSpc>
                <a:spcPct val="100000"/>
              </a:lnSpc>
              <a:spcBef>
                <a:spcPts val="1600"/>
              </a:spcBef>
              <a:spcAft>
                <a:spcPts val="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8pPr>
            <a:lvl9pPr marL="4114800" marR="0" lvl="8" indent="-317500" algn="ctr" rtl="0">
              <a:lnSpc>
                <a:spcPct val="100000"/>
              </a:lnSpc>
              <a:spcBef>
                <a:spcPts val="1600"/>
              </a:spcBef>
              <a:spcAft>
                <a:spcPts val="1600"/>
              </a:spcAft>
              <a:buClr>
                <a:srgbClr val="F7EECE"/>
              </a:buClr>
              <a:buSzPts val="1400"/>
              <a:buFont typeface="Barlow Light"/>
              <a:buNone/>
              <a:defRPr sz="1400" b="0" i="0" u="none" strike="noStrike" cap="none">
                <a:solidFill>
                  <a:srgbClr val="2A2929"/>
                </a:solidFill>
                <a:latin typeface="Barlow Light"/>
                <a:ea typeface="Barlow Light"/>
                <a:cs typeface="Barlow Light"/>
                <a:sym typeface="Barlow Light"/>
              </a:defRPr>
            </a:lvl9pPr>
          </a:lstStyle>
          <a:p>
            <a:pPr marL="0" indent="0">
              <a:spcAft>
                <a:spcPts val="1600"/>
              </a:spcAft>
            </a:pPr>
            <a:r>
              <a:rPr lang="en-US">
                <a:solidFill>
                  <a:schemeClr val="tx1"/>
                </a:solidFill>
              </a:rPr>
              <a:t>2. There are more Centers and Small Forward in weaker teams, which results in the negative coefficients of these two positions on the wining rate.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subTitle" idx="1"/>
          </p:nvPr>
        </p:nvSpPr>
        <p:spPr>
          <a:xfrm>
            <a:off x="1817716" y="2844957"/>
            <a:ext cx="5245768" cy="1194548"/>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indent="0"/>
            <a:r>
              <a:rPr lang="en-US" sz="3200">
                <a:effectLst>
                  <a:outerShdw blurRad="50800" dist="12700" dir="2940000" algn="ctr" rotWithShape="0">
                    <a:srgbClr val="000000">
                      <a:alpha val="43137"/>
                    </a:srgbClr>
                  </a:outerShdw>
                </a:effectLst>
              </a:rPr>
              <a:t>Any Questions?</a:t>
            </a:r>
          </a:p>
        </p:txBody>
      </p:sp>
      <p:sp>
        <p:nvSpPr>
          <p:cNvPr id="161" name="Google Shape;161;p30"/>
          <p:cNvSpPr txBox="1">
            <a:spLocks noGrp="1"/>
          </p:cNvSpPr>
          <p:nvPr>
            <p:ph type="ctrTitle"/>
          </p:nvPr>
        </p:nvSpPr>
        <p:spPr>
          <a:xfrm>
            <a:off x="719300" y="978010"/>
            <a:ext cx="7705500" cy="18669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latin typeface="Gautami" panose="020B0502040204020203" pitchFamily="34" charset="0"/>
                <a:cs typeface="Gautami" panose="020B0502040204020203" pitchFamily="34" charset="0"/>
              </a:rPr>
              <a:t>THANK YOU!</a:t>
            </a:r>
          </a:p>
        </p:txBody>
      </p:sp>
      <p:sp>
        <p:nvSpPr>
          <p:cNvPr id="162" name="Google Shape;162;p30"/>
          <p:cNvSpPr/>
          <p:nvPr/>
        </p:nvSpPr>
        <p:spPr>
          <a:xfrm>
            <a:off x="444060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25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259"/>
        <p:cNvGrpSpPr/>
        <p:nvPr/>
      </p:nvGrpSpPr>
      <p:grpSpPr>
        <a:xfrm>
          <a:off x="0" y="0"/>
          <a:ext cx="0" cy="0"/>
          <a:chOff x="0" y="0"/>
          <a:chExt cx="0" cy="0"/>
        </a:xfrm>
      </p:grpSpPr>
      <p:sp>
        <p:nvSpPr>
          <p:cNvPr id="262" name="Google Shape;262;p37"/>
          <p:cNvSpPr txBox="1">
            <a:spLocks noGrp="1"/>
          </p:cNvSpPr>
          <p:nvPr>
            <p:ph type="ctrTitle"/>
          </p:nvPr>
        </p:nvSpPr>
        <p:spPr>
          <a:xfrm>
            <a:off x="2035977" y="-386624"/>
            <a:ext cx="4932109"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A2929"/>
                </a:solidFill>
              </a:rPr>
              <a:t>0</a:t>
            </a:r>
            <a:r>
              <a:rPr lang="en" sz="4000">
                <a:solidFill>
                  <a:schemeClr val="bg1"/>
                </a:solidFill>
              </a:rPr>
              <a:t>6</a:t>
            </a:r>
            <a:r>
              <a:rPr lang="en" sz="2800">
                <a:solidFill>
                  <a:srgbClr val="2A2929"/>
                </a:solidFill>
              </a:rPr>
              <a:t> </a:t>
            </a:r>
            <a:br>
              <a:rPr lang="en-US" sz="2800">
                <a:solidFill>
                  <a:srgbClr val="2A2929"/>
                </a:solidFill>
              </a:rPr>
            </a:br>
            <a:r>
              <a:rPr lang="en-US" sz="2800">
                <a:solidFill>
                  <a:srgbClr val="2A2929"/>
                </a:solidFill>
              </a:rPr>
              <a:t>   </a:t>
            </a:r>
            <a:r>
              <a:rPr lang="en-US" sz="4000">
                <a:solidFill>
                  <a:srgbClr val="2A2929"/>
                </a:solidFill>
              </a:rPr>
              <a:t>App</a:t>
            </a:r>
            <a:r>
              <a:rPr lang="en-US" sz="4000">
                <a:solidFill>
                  <a:srgbClr val="F8EFCE"/>
                </a:solidFill>
              </a:rPr>
              <a:t>endix</a:t>
            </a:r>
          </a:p>
        </p:txBody>
      </p:sp>
      <p:pic>
        <p:nvPicPr>
          <p:cNvPr id="2" name="圖片 1">
            <a:extLst>
              <a:ext uri="{FF2B5EF4-FFF2-40B4-BE49-F238E27FC236}">
                <a16:creationId xmlns:a16="http://schemas.microsoft.com/office/drawing/2014/main" id="{03B73930-1441-49E8-80E8-46E74E40E166}"/>
              </a:ext>
            </a:extLst>
          </p:cNvPr>
          <p:cNvPicPr>
            <a:picLocks noChangeAspect="1"/>
          </p:cNvPicPr>
          <p:nvPr/>
        </p:nvPicPr>
        <p:blipFill>
          <a:blip r:embed="rId3"/>
          <a:stretch>
            <a:fillRect/>
          </a:stretch>
        </p:blipFill>
        <p:spPr>
          <a:xfrm>
            <a:off x="3145196" y="1857377"/>
            <a:ext cx="3203100" cy="2715402"/>
          </a:xfrm>
          <a:prstGeom prst="rect">
            <a:avLst/>
          </a:prstGeom>
        </p:spPr>
      </p:pic>
      <p:sp>
        <p:nvSpPr>
          <p:cNvPr id="6" name="Subtitle 2">
            <a:extLst>
              <a:ext uri="{FF2B5EF4-FFF2-40B4-BE49-F238E27FC236}">
                <a16:creationId xmlns:a16="http://schemas.microsoft.com/office/drawing/2014/main" id="{2E651D5C-F793-44CF-BF81-599FB151FD05}"/>
              </a:ext>
            </a:extLst>
          </p:cNvPr>
          <p:cNvSpPr>
            <a:spLocks noGrp="1"/>
          </p:cNvSpPr>
          <p:nvPr>
            <p:ph type="subTitle" idx="1"/>
          </p:nvPr>
        </p:nvSpPr>
        <p:spPr>
          <a:xfrm>
            <a:off x="602522" y="1320499"/>
            <a:ext cx="3203100" cy="536878"/>
          </a:xfrm>
        </p:spPr>
        <p:txBody>
          <a:bodyPr/>
          <a:lstStyle/>
          <a:p>
            <a:r>
              <a:rPr lang="en-US" b="1"/>
              <a:t>Panel model summary for whole data</a:t>
            </a:r>
          </a:p>
        </p:txBody>
      </p:sp>
    </p:spTree>
    <p:extLst>
      <p:ext uri="{BB962C8B-B14F-4D97-AF65-F5344CB8AC3E}">
        <p14:creationId xmlns:p14="http://schemas.microsoft.com/office/powerpoint/2010/main" val="39043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3184E-F3B8-4D11-8DB4-35CB1DBD312D}"/>
              </a:ext>
            </a:extLst>
          </p:cNvPr>
          <p:cNvPicPr>
            <a:picLocks noChangeAspect="1"/>
          </p:cNvPicPr>
          <p:nvPr/>
        </p:nvPicPr>
        <p:blipFill>
          <a:blip r:embed="rId2"/>
          <a:stretch>
            <a:fillRect/>
          </a:stretch>
        </p:blipFill>
        <p:spPr>
          <a:xfrm>
            <a:off x="3659022" y="871396"/>
            <a:ext cx="2852649" cy="4145255"/>
          </a:xfrm>
          <a:prstGeom prst="rect">
            <a:avLst/>
          </a:prstGeom>
        </p:spPr>
      </p:pic>
      <p:sp>
        <p:nvSpPr>
          <p:cNvPr id="5" name="Rectangle 4">
            <a:extLst>
              <a:ext uri="{FF2B5EF4-FFF2-40B4-BE49-F238E27FC236}">
                <a16:creationId xmlns:a16="http://schemas.microsoft.com/office/drawing/2014/main" id="{ED8AB276-8B37-465C-BEFD-D0F156D9F741}"/>
              </a:ext>
            </a:extLst>
          </p:cNvPr>
          <p:cNvSpPr/>
          <p:nvPr/>
        </p:nvSpPr>
        <p:spPr>
          <a:xfrm>
            <a:off x="92057" y="126849"/>
            <a:ext cx="4195379" cy="307777"/>
          </a:xfrm>
          <a:prstGeom prst="rect">
            <a:avLst/>
          </a:prstGeom>
        </p:spPr>
        <p:txBody>
          <a:bodyPr wrap="none">
            <a:spAutoFit/>
          </a:bodyPr>
          <a:lstStyle/>
          <a:p>
            <a:r>
              <a:rPr lang="en-US" altLang="zh-CN">
                <a:solidFill>
                  <a:schemeClr val="tx1"/>
                </a:solidFill>
              </a:rPr>
              <a:t>Panel Regression Model on East Conference Data</a:t>
            </a:r>
            <a:endParaRPr lang="en-US">
              <a:solidFill>
                <a:schemeClr val="tx1"/>
              </a:solidFill>
            </a:endParaRPr>
          </a:p>
        </p:txBody>
      </p:sp>
      <p:sp>
        <p:nvSpPr>
          <p:cNvPr id="6" name="TextBox 5">
            <a:extLst>
              <a:ext uri="{FF2B5EF4-FFF2-40B4-BE49-F238E27FC236}">
                <a16:creationId xmlns:a16="http://schemas.microsoft.com/office/drawing/2014/main" id="{C282AA4B-8121-4AA8-B7C6-43112691B800}"/>
              </a:ext>
            </a:extLst>
          </p:cNvPr>
          <p:cNvSpPr txBox="1"/>
          <p:nvPr/>
        </p:nvSpPr>
        <p:spPr>
          <a:xfrm>
            <a:off x="288758" y="499122"/>
            <a:ext cx="1180131" cy="307777"/>
          </a:xfrm>
          <a:prstGeom prst="rect">
            <a:avLst/>
          </a:prstGeom>
          <a:noFill/>
        </p:spPr>
        <p:txBody>
          <a:bodyPr wrap="none" rtlCol="0">
            <a:spAutoFit/>
          </a:bodyPr>
          <a:lstStyle/>
          <a:p>
            <a:r>
              <a:rPr lang="en-US"/>
              <a:t>Fixed Effect </a:t>
            </a:r>
          </a:p>
        </p:txBody>
      </p:sp>
      <p:sp>
        <p:nvSpPr>
          <p:cNvPr id="7" name="TextBox 6">
            <a:extLst>
              <a:ext uri="{FF2B5EF4-FFF2-40B4-BE49-F238E27FC236}">
                <a16:creationId xmlns:a16="http://schemas.microsoft.com/office/drawing/2014/main" id="{D337EFA9-6CCC-4F2F-B1C7-91C9535D7836}"/>
              </a:ext>
            </a:extLst>
          </p:cNvPr>
          <p:cNvSpPr txBox="1"/>
          <p:nvPr/>
        </p:nvSpPr>
        <p:spPr>
          <a:xfrm>
            <a:off x="3441032" y="461994"/>
            <a:ext cx="1220206" cy="307777"/>
          </a:xfrm>
          <a:prstGeom prst="rect">
            <a:avLst/>
          </a:prstGeom>
          <a:noFill/>
        </p:spPr>
        <p:txBody>
          <a:bodyPr wrap="none" rtlCol="0">
            <a:spAutoFit/>
          </a:bodyPr>
          <a:lstStyle/>
          <a:p>
            <a:r>
              <a:rPr lang="en-US"/>
              <a:t>Mixed Effect </a:t>
            </a:r>
          </a:p>
        </p:txBody>
      </p:sp>
      <p:sp>
        <p:nvSpPr>
          <p:cNvPr id="8" name="TextBox 7">
            <a:extLst>
              <a:ext uri="{FF2B5EF4-FFF2-40B4-BE49-F238E27FC236}">
                <a16:creationId xmlns:a16="http://schemas.microsoft.com/office/drawing/2014/main" id="{4F6F7002-20E9-4C8D-B533-C30488E2C22C}"/>
              </a:ext>
            </a:extLst>
          </p:cNvPr>
          <p:cNvSpPr txBox="1"/>
          <p:nvPr/>
        </p:nvSpPr>
        <p:spPr>
          <a:xfrm>
            <a:off x="6922169" y="429910"/>
            <a:ext cx="641522" cy="307777"/>
          </a:xfrm>
          <a:prstGeom prst="rect">
            <a:avLst/>
          </a:prstGeom>
          <a:noFill/>
        </p:spPr>
        <p:txBody>
          <a:bodyPr wrap="none" rtlCol="0">
            <a:spAutoFit/>
          </a:bodyPr>
          <a:lstStyle/>
          <a:p>
            <a:r>
              <a:rPr lang="en-US"/>
              <a:t>F-test</a:t>
            </a:r>
          </a:p>
        </p:txBody>
      </p:sp>
      <p:pic>
        <p:nvPicPr>
          <p:cNvPr id="9" name="Picture 8">
            <a:extLst>
              <a:ext uri="{FF2B5EF4-FFF2-40B4-BE49-F238E27FC236}">
                <a16:creationId xmlns:a16="http://schemas.microsoft.com/office/drawing/2014/main" id="{C4882AD5-6174-489F-9E3A-411011C6C557}"/>
              </a:ext>
            </a:extLst>
          </p:cNvPr>
          <p:cNvPicPr>
            <a:picLocks noChangeAspect="1"/>
          </p:cNvPicPr>
          <p:nvPr/>
        </p:nvPicPr>
        <p:blipFill>
          <a:blip r:embed="rId3"/>
          <a:stretch>
            <a:fillRect/>
          </a:stretch>
        </p:blipFill>
        <p:spPr>
          <a:xfrm>
            <a:off x="441603" y="871395"/>
            <a:ext cx="2852649" cy="4145254"/>
          </a:xfrm>
          <a:prstGeom prst="rect">
            <a:avLst/>
          </a:prstGeom>
        </p:spPr>
      </p:pic>
      <p:pic>
        <p:nvPicPr>
          <p:cNvPr id="10" name="Picture 9">
            <a:extLst>
              <a:ext uri="{FF2B5EF4-FFF2-40B4-BE49-F238E27FC236}">
                <a16:creationId xmlns:a16="http://schemas.microsoft.com/office/drawing/2014/main" id="{F16DBDD2-326F-4D3F-ADD4-875FBA10C5C8}"/>
              </a:ext>
            </a:extLst>
          </p:cNvPr>
          <p:cNvPicPr>
            <a:picLocks noChangeAspect="1"/>
          </p:cNvPicPr>
          <p:nvPr/>
        </p:nvPicPr>
        <p:blipFill>
          <a:blip r:embed="rId4"/>
          <a:stretch>
            <a:fillRect/>
          </a:stretch>
        </p:blipFill>
        <p:spPr>
          <a:xfrm>
            <a:off x="6511671" y="993263"/>
            <a:ext cx="2852649" cy="458548"/>
          </a:xfrm>
          <a:prstGeom prst="rect">
            <a:avLst/>
          </a:prstGeom>
        </p:spPr>
      </p:pic>
    </p:spTree>
    <p:extLst>
      <p:ext uri="{BB962C8B-B14F-4D97-AF65-F5344CB8AC3E}">
        <p14:creationId xmlns:p14="http://schemas.microsoft.com/office/powerpoint/2010/main" val="232730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8AB276-8B37-465C-BEFD-D0F156D9F741}"/>
              </a:ext>
            </a:extLst>
          </p:cNvPr>
          <p:cNvSpPr/>
          <p:nvPr/>
        </p:nvSpPr>
        <p:spPr>
          <a:xfrm>
            <a:off x="92057" y="126849"/>
            <a:ext cx="4245073" cy="307777"/>
          </a:xfrm>
          <a:prstGeom prst="rect">
            <a:avLst/>
          </a:prstGeom>
        </p:spPr>
        <p:txBody>
          <a:bodyPr wrap="none">
            <a:spAutoFit/>
          </a:bodyPr>
          <a:lstStyle/>
          <a:p>
            <a:r>
              <a:rPr lang="en-US" altLang="zh-CN">
                <a:solidFill>
                  <a:schemeClr val="tx1"/>
                </a:solidFill>
              </a:rPr>
              <a:t>Panel Regression Model on West Conference Data</a:t>
            </a:r>
            <a:endParaRPr lang="en-US">
              <a:solidFill>
                <a:schemeClr val="tx1"/>
              </a:solidFill>
            </a:endParaRPr>
          </a:p>
        </p:txBody>
      </p:sp>
      <p:sp>
        <p:nvSpPr>
          <p:cNvPr id="6" name="TextBox 5">
            <a:extLst>
              <a:ext uri="{FF2B5EF4-FFF2-40B4-BE49-F238E27FC236}">
                <a16:creationId xmlns:a16="http://schemas.microsoft.com/office/drawing/2014/main" id="{C282AA4B-8121-4AA8-B7C6-43112691B800}"/>
              </a:ext>
            </a:extLst>
          </p:cNvPr>
          <p:cNvSpPr txBox="1"/>
          <p:nvPr/>
        </p:nvSpPr>
        <p:spPr>
          <a:xfrm>
            <a:off x="288758" y="499122"/>
            <a:ext cx="1180131" cy="307777"/>
          </a:xfrm>
          <a:prstGeom prst="rect">
            <a:avLst/>
          </a:prstGeom>
          <a:noFill/>
        </p:spPr>
        <p:txBody>
          <a:bodyPr wrap="none" rtlCol="0">
            <a:spAutoFit/>
          </a:bodyPr>
          <a:lstStyle/>
          <a:p>
            <a:r>
              <a:rPr lang="en-US"/>
              <a:t>Fixed Effect </a:t>
            </a:r>
          </a:p>
        </p:txBody>
      </p:sp>
      <p:sp>
        <p:nvSpPr>
          <p:cNvPr id="7" name="TextBox 6">
            <a:extLst>
              <a:ext uri="{FF2B5EF4-FFF2-40B4-BE49-F238E27FC236}">
                <a16:creationId xmlns:a16="http://schemas.microsoft.com/office/drawing/2014/main" id="{D337EFA9-6CCC-4F2F-B1C7-91C9535D7836}"/>
              </a:ext>
            </a:extLst>
          </p:cNvPr>
          <p:cNvSpPr txBox="1"/>
          <p:nvPr/>
        </p:nvSpPr>
        <p:spPr>
          <a:xfrm>
            <a:off x="3441032" y="461994"/>
            <a:ext cx="1220206" cy="307777"/>
          </a:xfrm>
          <a:prstGeom prst="rect">
            <a:avLst/>
          </a:prstGeom>
          <a:noFill/>
        </p:spPr>
        <p:txBody>
          <a:bodyPr wrap="none" rtlCol="0">
            <a:spAutoFit/>
          </a:bodyPr>
          <a:lstStyle/>
          <a:p>
            <a:r>
              <a:rPr lang="en-US"/>
              <a:t>Mixed Effect </a:t>
            </a:r>
          </a:p>
        </p:txBody>
      </p:sp>
      <p:sp>
        <p:nvSpPr>
          <p:cNvPr id="8" name="TextBox 7">
            <a:extLst>
              <a:ext uri="{FF2B5EF4-FFF2-40B4-BE49-F238E27FC236}">
                <a16:creationId xmlns:a16="http://schemas.microsoft.com/office/drawing/2014/main" id="{4F6F7002-20E9-4C8D-B533-C30488E2C22C}"/>
              </a:ext>
            </a:extLst>
          </p:cNvPr>
          <p:cNvSpPr txBox="1"/>
          <p:nvPr/>
        </p:nvSpPr>
        <p:spPr>
          <a:xfrm>
            <a:off x="6922169" y="429910"/>
            <a:ext cx="641522" cy="307777"/>
          </a:xfrm>
          <a:prstGeom prst="rect">
            <a:avLst/>
          </a:prstGeom>
          <a:noFill/>
        </p:spPr>
        <p:txBody>
          <a:bodyPr wrap="none" rtlCol="0">
            <a:spAutoFit/>
          </a:bodyPr>
          <a:lstStyle/>
          <a:p>
            <a:r>
              <a:rPr lang="en-US"/>
              <a:t>F-test</a:t>
            </a:r>
          </a:p>
        </p:txBody>
      </p:sp>
      <p:pic>
        <p:nvPicPr>
          <p:cNvPr id="2" name="Picture 1">
            <a:extLst>
              <a:ext uri="{FF2B5EF4-FFF2-40B4-BE49-F238E27FC236}">
                <a16:creationId xmlns:a16="http://schemas.microsoft.com/office/drawing/2014/main" id="{ADB1086C-8809-41AB-87C9-CAAF3482B27E}"/>
              </a:ext>
            </a:extLst>
          </p:cNvPr>
          <p:cNvPicPr>
            <a:picLocks noChangeAspect="1"/>
          </p:cNvPicPr>
          <p:nvPr/>
        </p:nvPicPr>
        <p:blipFill>
          <a:blip r:embed="rId2"/>
          <a:stretch>
            <a:fillRect/>
          </a:stretch>
        </p:blipFill>
        <p:spPr>
          <a:xfrm>
            <a:off x="2962014" y="766763"/>
            <a:ext cx="2926694" cy="4163176"/>
          </a:xfrm>
          <a:prstGeom prst="rect">
            <a:avLst/>
          </a:prstGeom>
        </p:spPr>
      </p:pic>
      <p:pic>
        <p:nvPicPr>
          <p:cNvPr id="3" name="Picture 2">
            <a:extLst>
              <a:ext uri="{FF2B5EF4-FFF2-40B4-BE49-F238E27FC236}">
                <a16:creationId xmlns:a16="http://schemas.microsoft.com/office/drawing/2014/main" id="{00364779-026C-4C14-8101-8DE5BE4641DE}"/>
              </a:ext>
            </a:extLst>
          </p:cNvPr>
          <p:cNvPicPr>
            <a:picLocks noChangeAspect="1"/>
          </p:cNvPicPr>
          <p:nvPr/>
        </p:nvPicPr>
        <p:blipFill>
          <a:blip r:embed="rId3"/>
          <a:stretch>
            <a:fillRect/>
          </a:stretch>
        </p:blipFill>
        <p:spPr>
          <a:xfrm>
            <a:off x="152816" y="769771"/>
            <a:ext cx="2734763" cy="4163176"/>
          </a:xfrm>
          <a:prstGeom prst="rect">
            <a:avLst/>
          </a:prstGeom>
        </p:spPr>
      </p:pic>
      <p:pic>
        <p:nvPicPr>
          <p:cNvPr id="9" name="Picture 8">
            <a:extLst>
              <a:ext uri="{FF2B5EF4-FFF2-40B4-BE49-F238E27FC236}">
                <a16:creationId xmlns:a16="http://schemas.microsoft.com/office/drawing/2014/main" id="{291EC618-B2F4-41D3-86FC-E68D5A754140}"/>
              </a:ext>
            </a:extLst>
          </p:cNvPr>
          <p:cNvPicPr>
            <a:picLocks noChangeAspect="1"/>
          </p:cNvPicPr>
          <p:nvPr/>
        </p:nvPicPr>
        <p:blipFill>
          <a:blip r:embed="rId4"/>
          <a:stretch>
            <a:fillRect/>
          </a:stretch>
        </p:blipFill>
        <p:spPr>
          <a:xfrm>
            <a:off x="5846058" y="947738"/>
            <a:ext cx="3241796" cy="489436"/>
          </a:xfrm>
          <a:prstGeom prst="rect">
            <a:avLst/>
          </a:prstGeom>
        </p:spPr>
      </p:pic>
    </p:spTree>
    <p:extLst>
      <p:ext uri="{BB962C8B-B14F-4D97-AF65-F5344CB8AC3E}">
        <p14:creationId xmlns:p14="http://schemas.microsoft.com/office/powerpoint/2010/main" val="69983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subTitle" idx="1"/>
          </p:nvPr>
        </p:nvSpPr>
        <p:spPr>
          <a:xfrm>
            <a:off x="1949116" y="2991615"/>
            <a:ext cx="5245768" cy="1763100"/>
          </a:xfrm>
          <a:prstGeom prst="rect">
            <a:avLst/>
          </a:prstGeom>
        </p:spPr>
        <p:txBody>
          <a:bodyPr spcFirstLastPara="1" wrap="square" lIns="91425" tIns="91425" rIns="91425" bIns="91425" anchor="ctr" anchorCtr="0">
            <a:noAutofit/>
          </a:bodyPr>
          <a:lstStyle/>
          <a:p>
            <a:pPr indent="0" algn="l"/>
            <a:r>
              <a:rPr lang="en-US"/>
              <a:t>Kobe Bryant inspires everyone with </a:t>
            </a:r>
            <a:r>
              <a:rPr lang="en-US" b="1"/>
              <a:t>mamba mentality</a:t>
            </a:r>
            <a:r>
              <a:rPr lang="en-US"/>
              <a:t>: the thirst for victory. Every day, every player puts their best efforts to win the game -- that’s mamba mentality. The whole team coalesced to put their best efforts to win the game -- that’s mamba mentality. In memory of the great Kobe Bryant, we want to study something about team victory with that dimension of everyone’s contribution to the sweat and tears once shed on the NBA field.</a:t>
            </a:r>
          </a:p>
        </p:txBody>
      </p:sp>
      <p:sp>
        <p:nvSpPr>
          <p:cNvPr id="161" name="Google Shape;161;p30"/>
          <p:cNvSpPr txBox="1">
            <a:spLocks noGrp="1"/>
          </p:cNvSpPr>
          <p:nvPr>
            <p:ph type="ctrTitle"/>
          </p:nvPr>
        </p:nvSpPr>
        <p:spPr>
          <a:xfrm>
            <a:off x="719300" y="1858257"/>
            <a:ext cx="7705500" cy="9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 </a:t>
            </a:r>
            <a:r>
              <a:rPr lang="en-US"/>
              <a:t>CASE</a:t>
            </a:r>
            <a:r>
              <a:rPr lang="en"/>
              <a:t> </a:t>
            </a:r>
            <a:r>
              <a:rPr lang="en-US"/>
              <a:t>OVERVIEW</a:t>
            </a:r>
            <a:endParaRPr/>
          </a:p>
        </p:txBody>
      </p:sp>
      <p:sp>
        <p:nvSpPr>
          <p:cNvPr id="162" name="Google Shape;162;p30"/>
          <p:cNvSpPr/>
          <p:nvPr/>
        </p:nvSpPr>
        <p:spPr>
          <a:xfrm>
            <a:off x="444060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ctrTitle"/>
          </p:nvPr>
        </p:nvSpPr>
        <p:spPr>
          <a:xfrm>
            <a:off x="2810777" y="379350"/>
            <a:ext cx="3522446" cy="963790"/>
          </a:xfrm>
          <a:prstGeom prst="rect">
            <a:avLst/>
          </a:prstGeom>
        </p:spPr>
        <p:txBody>
          <a:bodyPr spcFirstLastPara="1" wrap="square" lIns="91425" tIns="91425" rIns="91425" bIns="91425" anchor="t" anchorCtr="0">
            <a:noAutofit/>
          </a:bodyPr>
          <a:lstStyle/>
          <a:p>
            <a:r>
              <a:rPr lang="en"/>
              <a:t>CONTEXT UNDERSTANDING</a:t>
            </a:r>
          </a:p>
        </p:txBody>
      </p:sp>
      <p:sp>
        <p:nvSpPr>
          <p:cNvPr id="686" name="Google Shape;686;p50"/>
          <p:cNvSpPr/>
          <p:nvPr/>
        </p:nvSpPr>
        <p:spPr>
          <a:xfrm>
            <a:off x="444065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txBox="1"/>
          <p:nvPr/>
        </p:nvSpPr>
        <p:spPr>
          <a:xfrm flipH="1">
            <a:off x="4834525" y="2308222"/>
            <a:ext cx="1661018" cy="7953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US" b="1">
                <a:solidFill>
                  <a:srgbClr val="2A2929"/>
                </a:solidFill>
                <a:latin typeface="Lexend Exa"/>
                <a:ea typeface="Lexend Exa"/>
                <a:cs typeface="Lexend Exa"/>
                <a:sym typeface="Lexend Exa"/>
              </a:rPr>
              <a:t>teams performance data</a:t>
            </a:r>
          </a:p>
        </p:txBody>
      </p:sp>
      <p:sp>
        <p:nvSpPr>
          <p:cNvPr id="695" name="Google Shape;695;p50"/>
          <p:cNvSpPr txBox="1"/>
          <p:nvPr/>
        </p:nvSpPr>
        <p:spPr>
          <a:xfrm flipH="1">
            <a:off x="2760755" y="2308222"/>
            <a:ext cx="1529004" cy="795300"/>
          </a:xfrm>
          <a:prstGeom prst="rect">
            <a:avLst/>
          </a:prstGeom>
          <a:noFill/>
          <a:ln>
            <a:noFill/>
          </a:ln>
        </p:spPr>
        <p:txBody>
          <a:bodyPr spcFirstLastPara="1" wrap="square" lIns="91425" tIns="182875" rIns="91425" bIns="0" anchor="ctr" anchorCtr="0">
            <a:noAutofit/>
          </a:bodyPr>
          <a:lstStyle/>
          <a:p>
            <a:pPr algn="ctr">
              <a:spcAft>
                <a:spcPts val="1600"/>
              </a:spcAft>
            </a:pPr>
            <a:r>
              <a:rPr lang="en-US" b="1">
                <a:solidFill>
                  <a:srgbClr val="2A2929"/>
                </a:solidFill>
                <a:latin typeface="Lexend Exa"/>
                <a:cs typeface="Lexend Exa"/>
                <a:sym typeface="Lexend Exa"/>
              </a:rPr>
              <a:t>C</a:t>
            </a:r>
            <a:endParaRPr lang="en-US">
              <a:sym typeface="Lexend Exa"/>
            </a:endParaRPr>
          </a:p>
          <a:p>
            <a:pPr marL="0" lvl="0" indent="0" algn="ctr">
              <a:spcBef>
                <a:spcPts val="0"/>
              </a:spcBef>
              <a:spcAft>
                <a:spcPts val="1600"/>
              </a:spcAft>
              <a:buNone/>
            </a:pPr>
            <a:r>
              <a:rPr lang="en-US" b="1">
                <a:solidFill>
                  <a:srgbClr val="2A2929"/>
                </a:solidFill>
                <a:latin typeface="Lexend Exa"/>
                <a:ea typeface="Lexend Exa"/>
                <a:cs typeface="Lexend Exa"/>
                <a:sym typeface="Lexend Exa"/>
              </a:rPr>
              <a:t>omplete players stats data</a:t>
            </a:r>
            <a:endParaRPr lang="en-US"/>
          </a:p>
        </p:txBody>
      </p:sp>
      <p:sp>
        <p:nvSpPr>
          <p:cNvPr id="13" name="Google Shape;692;p50">
            <a:extLst>
              <a:ext uri="{FF2B5EF4-FFF2-40B4-BE49-F238E27FC236}">
                <a16:creationId xmlns:a16="http://schemas.microsoft.com/office/drawing/2014/main" id="{035A59D9-A1D3-2345-9E52-4ACB3153138F}"/>
              </a:ext>
            </a:extLst>
          </p:cNvPr>
          <p:cNvSpPr txBox="1">
            <a:spLocks/>
          </p:cNvSpPr>
          <p:nvPr/>
        </p:nvSpPr>
        <p:spPr>
          <a:xfrm>
            <a:off x="345933" y="1775037"/>
            <a:ext cx="2165100" cy="79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0" indent="0" algn="just">
              <a:lnSpc>
                <a:spcPct val="100000"/>
              </a:lnSpc>
              <a:spcAft>
                <a:spcPts val="1600"/>
              </a:spcAft>
              <a:buNone/>
            </a:pPr>
            <a:endParaRPr lang="en-US" sz="1400"/>
          </a:p>
        </p:txBody>
      </p:sp>
      <p:sp>
        <p:nvSpPr>
          <p:cNvPr id="14" name="Google Shape;692;p50">
            <a:extLst>
              <a:ext uri="{FF2B5EF4-FFF2-40B4-BE49-F238E27FC236}">
                <a16:creationId xmlns:a16="http://schemas.microsoft.com/office/drawing/2014/main" id="{B514E872-AA29-EA42-9040-3A1FD10A3D8E}"/>
              </a:ext>
            </a:extLst>
          </p:cNvPr>
          <p:cNvSpPr txBox="1">
            <a:spLocks/>
          </p:cNvSpPr>
          <p:nvPr/>
        </p:nvSpPr>
        <p:spPr>
          <a:xfrm>
            <a:off x="737106" y="1200166"/>
            <a:ext cx="7669788" cy="39418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171450" indent="-171450">
              <a:lnSpc>
                <a:spcPct val="100000"/>
              </a:lnSpc>
              <a:spcAft>
                <a:spcPts val="500"/>
              </a:spcAft>
              <a:buFont typeface="Wingdings" pitchFamily="2" charset="2"/>
              <a:buChar char="v"/>
            </a:pPr>
            <a:r>
              <a:rPr lang="en-US" sz="1200" b="1"/>
              <a:t>Why we want to study this topic:</a:t>
            </a:r>
          </a:p>
          <a:p>
            <a:pPr marL="540000" lvl="1" indent="-171450">
              <a:lnSpc>
                <a:spcPct val="100000"/>
              </a:lnSpc>
              <a:spcBef>
                <a:spcPts val="0"/>
              </a:spcBef>
              <a:spcAft>
                <a:spcPts val="500"/>
              </a:spcAft>
              <a:buFont typeface="Wingdings" pitchFamily="2" charset="2"/>
              <a:buChar char="v"/>
            </a:pPr>
            <a:r>
              <a:rPr lang="en-US" sz="1000"/>
              <a:t>Help understand what makes a strong team that stands out winning more games</a:t>
            </a:r>
          </a:p>
          <a:p>
            <a:pPr marL="540000" lvl="1" indent="-171450">
              <a:lnSpc>
                <a:spcPct val="100000"/>
              </a:lnSpc>
              <a:spcBef>
                <a:spcPts val="0"/>
              </a:spcBef>
              <a:spcAft>
                <a:spcPts val="500"/>
              </a:spcAft>
              <a:buFont typeface="Wingdings" pitchFamily="2" charset="2"/>
              <a:buChar char="v"/>
            </a:pPr>
            <a:r>
              <a:rPr lang="en-US" sz="1000"/>
              <a:t>Potential insights for team management on better player recruitment strategies</a:t>
            </a:r>
          </a:p>
          <a:p>
            <a:pPr marL="540000" lvl="1" indent="-171450">
              <a:lnSpc>
                <a:spcPct val="100000"/>
              </a:lnSpc>
              <a:spcBef>
                <a:spcPts val="0"/>
              </a:spcBef>
              <a:spcAft>
                <a:spcPts val="500"/>
              </a:spcAft>
              <a:buFont typeface="Wingdings" pitchFamily="2" charset="2"/>
              <a:buChar char="v"/>
            </a:pPr>
            <a:r>
              <a:rPr lang="en-US" sz="1000"/>
              <a:t>Possible usage for NBA sports gambling</a:t>
            </a:r>
          </a:p>
          <a:p>
            <a:pPr marL="540000" lvl="1" indent="-171450">
              <a:lnSpc>
                <a:spcPct val="100000"/>
              </a:lnSpc>
              <a:spcBef>
                <a:spcPts val="0"/>
              </a:spcBef>
              <a:spcAft>
                <a:spcPts val="500"/>
              </a:spcAft>
              <a:buFont typeface="Wingdings" pitchFamily="2" charset="2"/>
              <a:buChar char="v"/>
            </a:pPr>
            <a:endParaRPr lang="en-US" sz="1000"/>
          </a:p>
          <a:p>
            <a:pPr marL="171450" indent="-171450">
              <a:lnSpc>
                <a:spcPct val="100000"/>
              </a:lnSpc>
              <a:spcAft>
                <a:spcPts val="500"/>
              </a:spcAft>
              <a:buFont typeface="Wingdings" pitchFamily="2" charset="2"/>
              <a:buChar char="v"/>
            </a:pPr>
            <a:r>
              <a:rPr lang="en-US" sz="1200" b="1"/>
              <a:t>Type of Our Predictive Problem: Regression Problem – target variable “winning PCT” (continuous valued, range from 0 to 1)</a:t>
            </a:r>
          </a:p>
          <a:p>
            <a:pPr marL="171450" indent="-171450">
              <a:lnSpc>
                <a:spcPct val="100000"/>
              </a:lnSpc>
              <a:spcAft>
                <a:spcPts val="500"/>
              </a:spcAft>
              <a:buFont typeface="Wingdings" pitchFamily="2" charset="2"/>
              <a:buChar char="v"/>
            </a:pPr>
            <a:endParaRPr lang="en-US" sz="1200" b="1"/>
          </a:p>
          <a:p>
            <a:pPr marL="171450" indent="-171450">
              <a:lnSpc>
                <a:spcPct val="100000"/>
              </a:lnSpc>
              <a:spcAft>
                <a:spcPts val="500"/>
              </a:spcAft>
              <a:buFont typeface="Wingdings" pitchFamily="2" charset="2"/>
              <a:buChar char="v"/>
            </a:pPr>
            <a:r>
              <a:rPr lang="en-US" sz="1200" b="1"/>
              <a:t>Some important concepts in the data &amp; modeling process:</a:t>
            </a:r>
          </a:p>
          <a:p>
            <a:pPr marL="396000" indent="0">
              <a:lnSpc>
                <a:spcPct val="100000"/>
              </a:lnSpc>
              <a:spcAft>
                <a:spcPts val="500"/>
              </a:spcAft>
              <a:buNone/>
            </a:pPr>
            <a:r>
              <a:rPr lang="en-US" sz="1000"/>
              <a:t>- PER: Player Efficiency Rating; sums up all a player’s positive accomplishments, subtracts the negative accomplishments, and returns a per-minute rating of a player’s performance</a:t>
            </a:r>
          </a:p>
          <a:p>
            <a:pPr marL="396000" indent="0">
              <a:lnSpc>
                <a:spcPct val="100000"/>
              </a:lnSpc>
              <a:spcAft>
                <a:spcPts val="500"/>
              </a:spcAft>
              <a:buNone/>
            </a:pPr>
            <a:r>
              <a:rPr lang="en-US" sz="1000"/>
              <a:t>-DWS: Defensive Win Shares, a player statistic that divvy up credit for a team’s success onto individual players on the team; calculated using player, team and league-wide statistics and the sum of player win shares on a given team roughly equivalent to the team’s win total for the season</a:t>
            </a:r>
          </a:p>
          <a:p>
            <a:pPr marL="396000" indent="0">
              <a:lnSpc>
                <a:spcPct val="100000"/>
              </a:lnSpc>
              <a:spcAft>
                <a:spcPts val="500"/>
              </a:spcAft>
              <a:buNone/>
            </a:pPr>
            <a:r>
              <a:rPr lang="en-US" sz="1000"/>
              <a:t>-”TS%”: True Shooting Percentage, formula: ”Points/(2*True Shooting Attempts)”; takes into account field goals, 3-point field goals, and free throws</a:t>
            </a:r>
          </a:p>
          <a:p>
            <a:pPr marL="396000" indent="0">
              <a:lnSpc>
                <a:spcPct val="100000"/>
              </a:lnSpc>
              <a:spcAft>
                <a:spcPts val="500"/>
              </a:spcAft>
              <a:buNone/>
            </a:pPr>
            <a:r>
              <a:rPr lang="en-US" sz="1000"/>
              <a:t>-“FT%”: Free Throw Percentage, formula: “Free Throws/Free Throw Attempts”</a:t>
            </a:r>
          </a:p>
          <a:p>
            <a:pPr marL="396000" indent="0">
              <a:lnSpc>
                <a:spcPct val="100000"/>
              </a:lnSpc>
              <a:spcAft>
                <a:spcPts val="500"/>
              </a:spcAft>
              <a:buNone/>
            </a:pPr>
            <a:r>
              <a:rPr lang="en-US" sz="1000"/>
              <a:t>-”TOV%”: Turnover Percentage, formula: “100*Turnovers/(Field Goal Attempts + 0.44*Free Throws Attempts + Turnovers)”</a:t>
            </a:r>
          </a:p>
          <a:p>
            <a:pPr marL="540000" indent="0">
              <a:lnSpc>
                <a:spcPct val="100000"/>
              </a:lnSpc>
              <a:spcAft>
                <a:spcPts val="500"/>
              </a:spcAft>
              <a:buNone/>
            </a:pPr>
            <a:endParaRPr lang="en-US" sz="1200"/>
          </a:p>
          <a:p>
            <a:pPr marL="0" indent="0">
              <a:lnSpc>
                <a:spcPct val="100000"/>
              </a:lnSpc>
              <a:spcAft>
                <a:spcPts val="1600"/>
              </a:spcAft>
              <a:buNone/>
            </a:pPr>
            <a:endParaRPr lang="en-US" sz="1200"/>
          </a:p>
          <a:p>
            <a:pPr marL="0" indent="0">
              <a:lnSpc>
                <a:spcPct val="100000"/>
              </a:lnSpc>
              <a:spcAft>
                <a:spcPts val="1600"/>
              </a:spcAft>
              <a:buNone/>
            </a:pPr>
            <a:endParaRPr lang="en-US" sz="1200"/>
          </a:p>
          <a:p>
            <a:pPr marL="0" indent="0">
              <a:lnSpc>
                <a:spcPct val="100000"/>
              </a:lnSpc>
              <a:spcAft>
                <a:spcPts val="1600"/>
              </a:spcAft>
              <a:buNone/>
            </a:pPr>
            <a:endParaRPr lang="en-US" sz="800"/>
          </a:p>
          <a:p>
            <a:pPr marL="139700" lvl="1" indent="0">
              <a:lnSpc>
                <a:spcPct val="100000"/>
              </a:lnSpc>
              <a:spcBef>
                <a:spcPts val="0"/>
              </a:spcBef>
              <a:spcAft>
                <a:spcPts val="1600"/>
              </a:spcAft>
              <a:buNone/>
            </a:pPr>
            <a:endParaRPr lang="en-US" sz="800"/>
          </a:p>
          <a:p>
            <a:pPr marL="914400" lvl="2">
              <a:lnSpc>
                <a:spcPct val="100000"/>
              </a:lnSpc>
              <a:spcBef>
                <a:spcPts val="0"/>
              </a:spcBef>
              <a:spcAft>
                <a:spcPts val="1600"/>
              </a:spcAft>
              <a:buFont typeface="Wingdings"/>
              <a:buChar char="v"/>
            </a:pPr>
            <a:endParaRPr lang="en-US" sz="800"/>
          </a:p>
          <a:p>
            <a:pPr marL="914400" lvl="2">
              <a:lnSpc>
                <a:spcPct val="100000"/>
              </a:lnSpc>
              <a:spcBef>
                <a:spcPts val="0"/>
              </a:spcBef>
              <a:spcAft>
                <a:spcPts val="1600"/>
              </a:spcAft>
              <a:buFont typeface="Wingdings"/>
              <a:buChar char="v"/>
            </a:pPr>
            <a:endParaRPr lang="en-US" sz="800"/>
          </a:p>
          <a:p>
            <a:pPr marL="914400" lvl="2">
              <a:lnSpc>
                <a:spcPct val="100000"/>
              </a:lnSpc>
              <a:spcBef>
                <a:spcPts val="0"/>
              </a:spcBef>
              <a:spcAft>
                <a:spcPts val="1600"/>
              </a:spcAft>
              <a:buFont typeface="Wingdings"/>
              <a:buChar char="v"/>
            </a:pPr>
            <a:endParaRPr lang="en-US" sz="800"/>
          </a:p>
          <a:p>
            <a:pPr marL="139700" lvl="1" indent="0">
              <a:lnSpc>
                <a:spcPct val="100000"/>
              </a:lnSpc>
              <a:spcBef>
                <a:spcPts val="0"/>
              </a:spcBef>
              <a:spcAft>
                <a:spcPts val="1600"/>
              </a:spcAft>
              <a:buNone/>
            </a:pPr>
            <a:endParaRPr lang="en-US" sz="800"/>
          </a:p>
          <a:p>
            <a:pPr marL="139700" lvl="1" indent="0">
              <a:lnSpc>
                <a:spcPct val="100000"/>
              </a:lnSpc>
              <a:spcBef>
                <a:spcPts val="0"/>
              </a:spcBef>
              <a:spcAft>
                <a:spcPts val="1600"/>
              </a:spcAft>
              <a:buNone/>
            </a:pPr>
            <a:endParaRPr lang="en-US" sz="800"/>
          </a:p>
          <a:p>
            <a:pPr marL="628650" lvl="1">
              <a:lnSpc>
                <a:spcPct val="100000"/>
              </a:lnSpc>
              <a:spcAft>
                <a:spcPts val="1600"/>
              </a:spcAft>
              <a:buFont typeface="Wingdings"/>
              <a:buChar char="v"/>
            </a:pPr>
            <a:endParaRPr lang="en-US" sz="800"/>
          </a:p>
          <a:p>
            <a:pPr marL="171450" indent="-171450">
              <a:lnSpc>
                <a:spcPct val="100000"/>
              </a:lnSpc>
              <a:spcAft>
                <a:spcPts val="1600"/>
              </a:spcAft>
              <a:buFont typeface="Wingdings"/>
              <a:buChar char="v"/>
            </a:pPr>
            <a:endParaRPr lang="en-US" sz="1200"/>
          </a:p>
        </p:txBody>
      </p:sp>
    </p:spTree>
    <p:extLst>
      <p:ext uri="{BB962C8B-B14F-4D97-AF65-F5344CB8AC3E}">
        <p14:creationId xmlns:p14="http://schemas.microsoft.com/office/powerpoint/2010/main" val="258714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90"/>
        <p:cNvGrpSpPr/>
        <p:nvPr/>
      </p:nvGrpSpPr>
      <p:grpSpPr>
        <a:xfrm>
          <a:off x="0" y="0"/>
          <a:ext cx="0" cy="0"/>
          <a:chOff x="0" y="0"/>
          <a:chExt cx="0" cy="0"/>
        </a:xfrm>
      </p:grpSpPr>
      <p:pic>
        <p:nvPicPr>
          <p:cNvPr id="6" name="Google Shape;797;p55">
            <a:extLst>
              <a:ext uri="{FF2B5EF4-FFF2-40B4-BE49-F238E27FC236}">
                <a16:creationId xmlns:a16="http://schemas.microsoft.com/office/drawing/2014/main" id="{15C475A2-6140-9A4D-8579-EF9D276299E6}"/>
              </a:ext>
            </a:extLst>
          </p:cNvPr>
          <p:cNvPicPr preferRelativeResize="0"/>
          <p:nvPr/>
        </p:nvPicPr>
        <p:blipFill rotWithShape="1">
          <a:blip r:embed="rId3">
            <a:alphaModFix/>
          </a:blip>
          <a:srcRect l="29762" r="10985"/>
          <a:stretch/>
        </p:blipFill>
        <p:spPr>
          <a:xfrm>
            <a:off x="4572000" y="0"/>
            <a:ext cx="4571963" cy="5143496"/>
          </a:xfrm>
          <a:prstGeom prst="rect">
            <a:avLst/>
          </a:prstGeom>
          <a:noFill/>
          <a:ln>
            <a:noFill/>
          </a:ln>
        </p:spPr>
      </p:pic>
      <p:sp>
        <p:nvSpPr>
          <p:cNvPr id="193" name="Google Shape;193;p33"/>
          <p:cNvSpPr txBox="1">
            <a:spLocks noGrp="1"/>
          </p:cNvSpPr>
          <p:nvPr>
            <p:ph type="ctrTitle"/>
          </p:nvPr>
        </p:nvSpPr>
        <p:spPr>
          <a:xfrm>
            <a:off x="811204" y="1299600"/>
            <a:ext cx="6183153"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02 </a:t>
            </a:r>
            <a:r>
              <a:rPr lang="en-US">
                <a:solidFill>
                  <a:schemeClr val="dk1"/>
                </a:solidFill>
              </a:rPr>
              <a:t>DATA&amp; PERPARA</a:t>
            </a:r>
            <a:r>
              <a:rPr lang="en-US">
                <a:solidFill>
                  <a:schemeClr val="bg1"/>
                </a:solidFill>
              </a:rPr>
              <a:t>TION</a:t>
            </a:r>
            <a:endParaRPr>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ctrTitle"/>
          </p:nvPr>
        </p:nvSpPr>
        <p:spPr>
          <a:xfrm>
            <a:off x="2810777" y="379350"/>
            <a:ext cx="3522446" cy="9637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a:t>
            </a:r>
            <a:br>
              <a:rPr lang="en"/>
            </a:br>
            <a:r>
              <a:rPr lang="en"/>
              <a:t>SOURCE</a:t>
            </a:r>
            <a:endParaRPr/>
          </a:p>
        </p:txBody>
      </p:sp>
      <p:sp>
        <p:nvSpPr>
          <p:cNvPr id="686" name="Google Shape;686;p50"/>
          <p:cNvSpPr/>
          <p:nvPr/>
        </p:nvSpPr>
        <p:spPr>
          <a:xfrm>
            <a:off x="4440650" y="0"/>
            <a:ext cx="262800" cy="2628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4867074" y="2108572"/>
            <a:ext cx="1595920" cy="1194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2727297" y="2108572"/>
            <a:ext cx="1595921" cy="1194600"/>
          </a:xfrm>
          <a:prstGeom prst="rect">
            <a:avLst/>
          </a:prstGeom>
          <a:solidFill>
            <a:srgbClr val="F7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txBox="1"/>
          <p:nvPr/>
        </p:nvSpPr>
        <p:spPr>
          <a:xfrm flipH="1">
            <a:off x="4834525" y="2308222"/>
            <a:ext cx="1661018" cy="7953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US" b="1">
                <a:solidFill>
                  <a:srgbClr val="2A2929"/>
                </a:solidFill>
                <a:latin typeface="Lexend Exa"/>
                <a:ea typeface="Lexend Exa"/>
                <a:cs typeface="Lexend Exa"/>
                <a:sym typeface="Lexend Exa"/>
              </a:rPr>
              <a:t>teams performance data</a:t>
            </a:r>
          </a:p>
        </p:txBody>
      </p:sp>
      <p:sp>
        <p:nvSpPr>
          <p:cNvPr id="695" name="Google Shape;695;p50"/>
          <p:cNvSpPr txBox="1"/>
          <p:nvPr/>
        </p:nvSpPr>
        <p:spPr>
          <a:xfrm flipH="1">
            <a:off x="2760755" y="2308222"/>
            <a:ext cx="1529004" cy="7953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US" b="1">
                <a:solidFill>
                  <a:srgbClr val="2A2929"/>
                </a:solidFill>
                <a:latin typeface="Lexend Exa"/>
                <a:ea typeface="Lexend Exa"/>
                <a:cs typeface="Lexend Exa"/>
                <a:sym typeface="Lexend Exa"/>
              </a:rPr>
              <a:t>complete players stats data</a:t>
            </a:r>
          </a:p>
        </p:txBody>
      </p:sp>
      <p:sp>
        <p:nvSpPr>
          <p:cNvPr id="4" name="Right Brace 3">
            <a:extLst>
              <a:ext uri="{FF2B5EF4-FFF2-40B4-BE49-F238E27FC236}">
                <a16:creationId xmlns:a16="http://schemas.microsoft.com/office/drawing/2014/main" id="{AE289891-6574-4C9C-A552-79624C78FF2D}"/>
              </a:ext>
            </a:extLst>
          </p:cNvPr>
          <p:cNvSpPr/>
          <p:nvPr/>
        </p:nvSpPr>
        <p:spPr>
          <a:xfrm rot="16200000">
            <a:off x="4331368" y="903788"/>
            <a:ext cx="481263" cy="1529005"/>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Google Shape;692;p50">
            <a:extLst>
              <a:ext uri="{FF2B5EF4-FFF2-40B4-BE49-F238E27FC236}">
                <a16:creationId xmlns:a16="http://schemas.microsoft.com/office/drawing/2014/main" id="{035A59D9-A1D3-2345-9E52-4ACB3153138F}"/>
              </a:ext>
            </a:extLst>
          </p:cNvPr>
          <p:cNvSpPr txBox="1">
            <a:spLocks/>
          </p:cNvSpPr>
          <p:nvPr/>
        </p:nvSpPr>
        <p:spPr>
          <a:xfrm>
            <a:off x="345933" y="1775037"/>
            <a:ext cx="2165100" cy="79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285750" indent="-285750" algn="just">
              <a:lnSpc>
                <a:spcPct val="100000"/>
              </a:lnSpc>
              <a:spcAft>
                <a:spcPts val="1600"/>
              </a:spcAft>
            </a:pPr>
            <a:endParaRPr lang="en-US" sz="1400"/>
          </a:p>
        </p:txBody>
      </p:sp>
      <p:sp>
        <p:nvSpPr>
          <p:cNvPr id="14" name="Google Shape;692;p50">
            <a:extLst>
              <a:ext uri="{FF2B5EF4-FFF2-40B4-BE49-F238E27FC236}">
                <a16:creationId xmlns:a16="http://schemas.microsoft.com/office/drawing/2014/main" id="{B514E872-AA29-EA42-9040-3A1FD10A3D8E}"/>
              </a:ext>
            </a:extLst>
          </p:cNvPr>
          <p:cNvSpPr txBox="1">
            <a:spLocks/>
          </p:cNvSpPr>
          <p:nvPr/>
        </p:nvSpPr>
        <p:spPr>
          <a:xfrm>
            <a:off x="617861" y="1445227"/>
            <a:ext cx="2165100" cy="2250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171450" indent="-171450">
              <a:lnSpc>
                <a:spcPct val="100000"/>
              </a:lnSpc>
              <a:spcAft>
                <a:spcPts val="1600"/>
              </a:spcAft>
            </a:pPr>
            <a:r>
              <a:rPr lang="en-US" sz="1200"/>
              <a:t>extracted from original source on Kaggle: “NBA stats until 2018-2019”</a:t>
            </a:r>
          </a:p>
          <a:p>
            <a:pPr marL="171450" indent="-171450">
              <a:lnSpc>
                <a:spcPct val="100000"/>
              </a:lnSpc>
              <a:spcAft>
                <a:spcPts val="1600"/>
              </a:spcAft>
            </a:pPr>
            <a:r>
              <a:rPr lang="en-US" sz="1200"/>
              <a:t>all NBA players’ stats information for the past recent 19 years (2000-2011 season to 2018-2019 season)</a:t>
            </a:r>
          </a:p>
          <a:p>
            <a:pPr marL="171450" indent="-171450">
              <a:lnSpc>
                <a:spcPct val="100000"/>
              </a:lnSpc>
              <a:spcAft>
                <a:spcPts val="1600"/>
              </a:spcAft>
            </a:pPr>
            <a:r>
              <a:rPr lang="en-US" sz="1200"/>
              <a:t>11080 records</a:t>
            </a:r>
          </a:p>
        </p:txBody>
      </p:sp>
      <p:sp>
        <p:nvSpPr>
          <p:cNvPr id="15" name="Google Shape;692;p50">
            <a:extLst>
              <a:ext uri="{FF2B5EF4-FFF2-40B4-BE49-F238E27FC236}">
                <a16:creationId xmlns:a16="http://schemas.microsoft.com/office/drawing/2014/main" id="{C61A7356-549D-3B41-9C5A-B04F23AE7331}"/>
              </a:ext>
            </a:extLst>
          </p:cNvPr>
          <p:cNvSpPr txBox="1">
            <a:spLocks/>
          </p:cNvSpPr>
          <p:nvPr/>
        </p:nvSpPr>
        <p:spPr>
          <a:xfrm>
            <a:off x="6495543" y="1445226"/>
            <a:ext cx="2437055" cy="2250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171450" indent="-171450">
              <a:lnSpc>
                <a:spcPct val="100000"/>
              </a:lnSpc>
              <a:spcAft>
                <a:spcPts val="1600"/>
              </a:spcAft>
            </a:pPr>
            <a:r>
              <a:rPr lang="en-US" sz="1200"/>
              <a:t>manually collected and organized from two sources: </a:t>
            </a:r>
            <a:r>
              <a:rPr lang="en-US" sz="1200" err="1"/>
              <a:t>teamrankings.com</a:t>
            </a:r>
            <a:r>
              <a:rPr lang="en-US" sz="1200"/>
              <a:t> &amp; Wikipedia (for some earlier years)</a:t>
            </a:r>
          </a:p>
          <a:p>
            <a:pPr marL="171450" indent="-171450">
              <a:lnSpc>
                <a:spcPct val="100000"/>
              </a:lnSpc>
              <a:spcAft>
                <a:spcPts val="1600"/>
              </a:spcAft>
            </a:pPr>
            <a:r>
              <a:rPr lang="en-US" sz="1200"/>
              <a:t>teams’ winning percentage (“winning PCT”) for each complete season, conference affiliation &amp; more</a:t>
            </a:r>
          </a:p>
          <a:p>
            <a:pPr marL="171450" indent="-171450">
              <a:lnSpc>
                <a:spcPct val="100000"/>
              </a:lnSpc>
              <a:spcAft>
                <a:spcPts val="1600"/>
              </a:spcAft>
            </a:pPr>
            <a:r>
              <a:rPr lang="en-US" sz="1200"/>
              <a:t>560+ records</a:t>
            </a:r>
          </a:p>
        </p:txBody>
      </p:sp>
      <p:sp>
        <p:nvSpPr>
          <p:cNvPr id="16" name="Google Shape;692;p50">
            <a:extLst>
              <a:ext uri="{FF2B5EF4-FFF2-40B4-BE49-F238E27FC236}">
                <a16:creationId xmlns:a16="http://schemas.microsoft.com/office/drawing/2014/main" id="{7F335441-9723-DA4B-8118-8F827F0A5754}"/>
              </a:ext>
            </a:extLst>
          </p:cNvPr>
          <p:cNvSpPr txBox="1">
            <a:spLocks/>
          </p:cNvSpPr>
          <p:nvPr/>
        </p:nvSpPr>
        <p:spPr>
          <a:xfrm>
            <a:off x="3837001" y="1600892"/>
            <a:ext cx="1469996" cy="275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0" indent="0" algn="ctr">
              <a:lnSpc>
                <a:spcPct val="100000"/>
              </a:lnSpc>
              <a:buNone/>
            </a:pPr>
            <a:r>
              <a:rPr lang="en-US" sz="1000"/>
              <a:t>binding key: year &amp; team name(</a:t>
            </a:r>
            <a:r>
              <a:rPr lang="en-US" sz="1000" err="1"/>
              <a:t>abbr</a:t>
            </a:r>
            <a:r>
              <a:rPr lang="en-US" sz="1000"/>
              <a:t>)</a:t>
            </a:r>
          </a:p>
        </p:txBody>
      </p:sp>
      <p:sp>
        <p:nvSpPr>
          <p:cNvPr id="2" name="Rectangle 1">
            <a:extLst>
              <a:ext uri="{FF2B5EF4-FFF2-40B4-BE49-F238E27FC236}">
                <a16:creationId xmlns:a16="http://schemas.microsoft.com/office/drawing/2014/main" id="{42521428-4BF0-0C47-A889-39226DB4FB29}"/>
              </a:ext>
            </a:extLst>
          </p:cNvPr>
          <p:cNvSpPr/>
          <p:nvPr/>
        </p:nvSpPr>
        <p:spPr>
          <a:xfrm>
            <a:off x="410709" y="3761490"/>
            <a:ext cx="8322579" cy="119460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100">
                <a:solidFill>
                  <a:schemeClr val="bg1">
                    <a:lumMod val="90000"/>
                  </a:schemeClr>
                </a:solidFill>
              </a:rPr>
              <a:t>Some interesting &amp; important notices during data preparation &amp; merging:</a:t>
            </a:r>
          </a:p>
          <a:p>
            <a:pPr marL="171450" indent="-171450">
              <a:buClr>
                <a:schemeClr val="bg1">
                  <a:lumMod val="90000"/>
                </a:schemeClr>
              </a:buClr>
              <a:buFont typeface="Wingdings" pitchFamily="2" charset="2"/>
              <a:buChar char="§"/>
            </a:pPr>
            <a:r>
              <a:rPr lang="en-CN" sz="1100">
                <a:solidFill>
                  <a:schemeClr val="bg1">
                    <a:lumMod val="90000"/>
                  </a:schemeClr>
                </a:solidFill>
              </a:rPr>
              <a:t>30 teams (east &amp; west 15:15) after 2003-2004 season; 29 teams (east 15 &amp; west 14) before 2003-2004 season</a:t>
            </a:r>
          </a:p>
          <a:p>
            <a:pPr marL="171450" indent="-171450">
              <a:buClr>
                <a:schemeClr val="bg1">
                  <a:lumMod val="90000"/>
                </a:schemeClr>
              </a:buClr>
              <a:buFont typeface="Wingdings" pitchFamily="2" charset="2"/>
              <a:buChar char="§"/>
            </a:pPr>
            <a:r>
              <a:rPr lang="en-CN" sz="1100">
                <a:solidFill>
                  <a:schemeClr val="bg1">
                    <a:lumMod val="90000"/>
                  </a:schemeClr>
                </a:solidFill>
              </a:rPr>
              <a:t>teams’ histories: some teams went through changes in name, location and people during the years, and may have had 2 or 3 different names across different historical periods (e.g. now “Charlotte Hornets”; now “Brooklyn Nets”)</a:t>
            </a:r>
          </a:p>
          <a:p>
            <a:pPr marL="171450" indent="-171450">
              <a:buClr>
                <a:schemeClr val="bg1">
                  <a:lumMod val="90000"/>
                </a:schemeClr>
              </a:buClr>
              <a:buFont typeface="Wingdings" pitchFamily="2" charset="2"/>
              <a:buChar char="§"/>
            </a:pPr>
            <a:r>
              <a:rPr lang="en-CN" sz="1100">
                <a:solidFill>
                  <a:schemeClr val="bg1">
                    <a:lumMod val="90000"/>
                  </a:schemeClr>
                </a:solidFill>
              </a:rPr>
              <a:t>some players may have played for multiple teams (or otther special cases) in a single season </a:t>
            </a:r>
            <a:r>
              <a:rPr lang="en-CN" sz="1100">
                <a:solidFill>
                  <a:schemeClr val="bg1">
                    <a:lumMod val="90000"/>
                  </a:schemeClr>
                </a:solidFill>
                <a:sym typeface="Wingdings" pitchFamily="2" charset="2"/>
              </a:rPr>
              <a:t> these sitatutions not considered</a:t>
            </a:r>
            <a:endParaRPr lang="en-CN" sz="1100">
              <a:solidFill>
                <a:schemeClr val="bg1">
                  <a:lumMod val="90000"/>
                </a:schemeClr>
              </a:solidFill>
            </a:endParaRPr>
          </a:p>
        </p:txBody>
      </p:sp>
    </p:spTree>
    <p:extLst>
      <p:ext uri="{BB962C8B-B14F-4D97-AF65-F5344CB8AC3E}">
        <p14:creationId xmlns:p14="http://schemas.microsoft.com/office/powerpoint/2010/main" val="23460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2929"/>
        </a:solidFill>
        <a:effectLst/>
      </p:bgPr>
    </p:bg>
    <p:spTree>
      <p:nvGrpSpPr>
        <p:cNvPr id="1" name="Shape 190"/>
        <p:cNvGrpSpPr/>
        <p:nvPr/>
      </p:nvGrpSpPr>
      <p:grpSpPr>
        <a:xfrm>
          <a:off x="0" y="0"/>
          <a:ext cx="0" cy="0"/>
          <a:chOff x="0" y="0"/>
          <a:chExt cx="0" cy="0"/>
        </a:xfrm>
      </p:grpSpPr>
      <p:pic>
        <p:nvPicPr>
          <p:cNvPr id="191" name="Google Shape;191;p33"/>
          <p:cNvPicPr preferRelativeResize="0"/>
          <p:nvPr/>
        </p:nvPicPr>
        <p:blipFill rotWithShape="1">
          <a:blip r:embed="rId3">
            <a:alphaModFix/>
          </a:blip>
          <a:srcRect l="14150" r="35850"/>
          <a:stretch/>
        </p:blipFill>
        <p:spPr>
          <a:xfrm>
            <a:off x="4572000" y="0"/>
            <a:ext cx="4571964" cy="5143494"/>
          </a:xfrm>
          <a:prstGeom prst="rect">
            <a:avLst/>
          </a:prstGeom>
          <a:noFill/>
          <a:ln>
            <a:noFill/>
          </a:ln>
        </p:spPr>
      </p:pic>
      <p:sp>
        <p:nvSpPr>
          <p:cNvPr id="193" name="Google Shape;193;p33"/>
          <p:cNvSpPr txBox="1">
            <a:spLocks noGrp="1"/>
          </p:cNvSpPr>
          <p:nvPr>
            <p:ph type="ctrTitle"/>
          </p:nvPr>
        </p:nvSpPr>
        <p:spPr>
          <a:xfrm>
            <a:off x="811203" y="1299600"/>
            <a:ext cx="7243467"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03 </a:t>
            </a:r>
            <a:r>
              <a:rPr lang="en-US">
                <a:solidFill>
                  <a:schemeClr val="dk1"/>
                </a:solidFill>
              </a:rPr>
              <a:t>EXPLO</a:t>
            </a:r>
            <a:r>
              <a:rPr lang="en-US">
                <a:solidFill>
                  <a:srgbClr val="F8EFCE"/>
                </a:solidFill>
              </a:rPr>
              <a:t>RATORY</a:t>
            </a:r>
            <a:br>
              <a:rPr lang="en-US">
                <a:solidFill>
                  <a:schemeClr val="dk1"/>
                </a:solidFill>
              </a:rPr>
            </a:br>
            <a:r>
              <a:rPr lang="en-US">
                <a:solidFill>
                  <a:schemeClr val="dk1"/>
                </a:solidFill>
              </a:rPr>
              <a:t>ANALYSI</a:t>
            </a:r>
            <a:r>
              <a:rPr lang="en-US">
                <a:solidFill>
                  <a:srgbClr val="F8EFCE"/>
                </a:solidFill>
              </a:rPr>
              <a:t>S</a:t>
            </a:r>
          </a:p>
        </p:txBody>
      </p:sp>
    </p:spTree>
    <p:extLst>
      <p:ext uri="{BB962C8B-B14F-4D97-AF65-F5344CB8AC3E}">
        <p14:creationId xmlns:p14="http://schemas.microsoft.com/office/powerpoint/2010/main" val="293101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F84B-1DAE-4462-92E8-FA6F67CEDC31}"/>
              </a:ext>
            </a:extLst>
          </p:cNvPr>
          <p:cNvSpPr>
            <a:spLocks noGrp="1"/>
          </p:cNvSpPr>
          <p:nvPr>
            <p:ph type="ctrTitle"/>
          </p:nvPr>
        </p:nvSpPr>
        <p:spPr>
          <a:xfrm>
            <a:off x="290935" y="134778"/>
            <a:ext cx="8562130" cy="903411"/>
          </a:xfrm>
        </p:spPr>
        <p:txBody>
          <a:bodyPr/>
          <a:lstStyle/>
          <a:p>
            <a:r>
              <a:rPr lang="en-US"/>
              <a:t>Average Winning PCT Comparison between teams in East &amp; West Conference</a:t>
            </a:r>
          </a:p>
        </p:txBody>
      </p:sp>
      <p:pic>
        <p:nvPicPr>
          <p:cNvPr id="4" name="Picture 4" descr="A close up of a map&#10;&#10;Description generated with very high confidence">
            <a:extLst>
              <a:ext uri="{FF2B5EF4-FFF2-40B4-BE49-F238E27FC236}">
                <a16:creationId xmlns:a16="http://schemas.microsoft.com/office/drawing/2014/main" id="{DDBB908A-F962-4CD0-9F14-BAEE654D3369}"/>
              </a:ext>
            </a:extLst>
          </p:cNvPr>
          <p:cNvPicPr>
            <a:picLocks noChangeAspect="1"/>
          </p:cNvPicPr>
          <p:nvPr/>
        </p:nvPicPr>
        <p:blipFill>
          <a:blip r:embed="rId3"/>
          <a:stretch>
            <a:fillRect/>
          </a:stretch>
        </p:blipFill>
        <p:spPr>
          <a:xfrm>
            <a:off x="290935" y="1111343"/>
            <a:ext cx="5869785" cy="3689258"/>
          </a:xfrm>
          <a:prstGeom prst="rect">
            <a:avLst/>
          </a:prstGeom>
        </p:spPr>
      </p:pic>
      <p:sp>
        <p:nvSpPr>
          <p:cNvPr id="5" name="Google Shape;692;p50">
            <a:extLst>
              <a:ext uri="{FF2B5EF4-FFF2-40B4-BE49-F238E27FC236}">
                <a16:creationId xmlns:a16="http://schemas.microsoft.com/office/drawing/2014/main" id="{D85F8066-852B-614D-B94A-CCACBB8150B7}"/>
              </a:ext>
            </a:extLst>
          </p:cNvPr>
          <p:cNvSpPr txBox="1">
            <a:spLocks/>
          </p:cNvSpPr>
          <p:nvPr/>
        </p:nvSpPr>
        <p:spPr>
          <a:xfrm>
            <a:off x="6271252" y="1111343"/>
            <a:ext cx="2792361" cy="3571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0" indent="-171450">
              <a:lnSpc>
                <a:spcPct val="100000"/>
              </a:lnSpc>
            </a:pPr>
            <a:r>
              <a:rPr lang="en-US" sz="1000"/>
              <a:t>Teams in West Conference are stronger in winning PCT performance than teams in East Conference</a:t>
            </a:r>
            <a:r>
              <a:rPr lang="zh-CN" altLang="en-US" sz="1000"/>
              <a:t> </a:t>
            </a:r>
            <a:r>
              <a:rPr lang="en-US" altLang="zh-CN" sz="1000"/>
              <a:t>in most cases</a:t>
            </a:r>
          </a:p>
          <a:p>
            <a:pPr marL="0" indent="-171450">
              <a:lnSpc>
                <a:spcPct val="100000"/>
              </a:lnSpc>
            </a:pPr>
            <a:endParaRPr lang="en-US" sz="1000"/>
          </a:p>
          <a:p>
            <a:pPr marL="0" indent="-171450">
              <a:lnSpc>
                <a:spcPct val="100000"/>
              </a:lnSpc>
            </a:pPr>
            <a:r>
              <a:rPr lang="en-US" sz="1000"/>
              <a:t>An interesting symmetric pattern in trend of changes over years</a:t>
            </a:r>
          </a:p>
          <a:p>
            <a:pPr marL="457200" lvl="1" indent="-182880">
              <a:lnSpc>
                <a:spcPct val="100000"/>
              </a:lnSpc>
              <a:spcBef>
                <a:spcPts val="0"/>
              </a:spcBef>
              <a:buFont typeface="Courier New"/>
              <a:buChar char="o"/>
            </a:pPr>
            <a:r>
              <a:rPr lang="en-US" sz="1000"/>
              <a:t>shifts of rise and drop in winning PCT between East and West</a:t>
            </a:r>
          </a:p>
          <a:p>
            <a:pPr marL="457200" lvl="1" indent="-182880">
              <a:lnSpc>
                <a:spcPct val="100000"/>
              </a:lnSpc>
              <a:spcBef>
                <a:spcPts val="0"/>
              </a:spcBef>
              <a:buFont typeface="Courier New"/>
              <a:buChar char="o"/>
            </a:pPr>
            <a:r>
              <a:rPr lang="en-US" sz="1000"/>
              <a:t>gaps between East and West enlarges and diminishes</a:t>
            </a:r>
          </a:p>
          <a:p>
            <a:pPr marL="457200" lvl="1" indent="-182880">
              <a:lnSpc>
                <a:spcPct val="100000"/>
              </a:lnSpc>
              <a:spcBef>
                <a:spcPts val="0"/>
              </a:spcBef>
              <a:buFont typeface="Courier New"/>
              <a:buChar char="o"/>
            </a:pPr>
            <a:endParaRPr lang="en-US" sz="1000"/>
          </a:p>
          <a:p>
            <a:pPr marL="0" indent="-171450">
              <a:lnSpc>
                <a:spcPct val="100000"/>
              </a:lnSpc>
            </a:pPr>
            <a:r>
              <a:rPr lang="en-US" sz="1000"/>
              <a:t>Notice 2008-2009 season only: average winning PCT of East teams higher than that of West teams</a:t>
            </a:r>
          </a:p>
          <a:p>
            <a:pPr marL="576000" lvl="1">
              <a:lnSpc>
                <a:spcPct val="100000"/>
              </a:lnSpc>
              <a:spcBef>
                <a:spcPts val="0"/>
              </a:spcBef>
            </a:pPr>
            <a:r>
              <a:rPr lang="en-US" sz="1000"/>
              <a:t>Plausibly, East’s best teams are as dominant as the West’s best teams (e.g. Boston Celtics, Miami Heat, Milwaukee Bucks), and East’s middle-class teams were just as respectable as their counterparts, in that specific year</a:t>
            </a:r>
          </a:p>
          <a:p>
            <a:pPr marL="576000" lvl="1">
              <a:lnSpc>
                <a:spcPct val="100000"/>
              </a:lnSpc>
              <a:spcBef>
                <a:spcPts val="0"/>
              </a:spcBef>
            </a:pPr>
            <a:r>
              <a:rPr lang="en-US" sz="1000"/>
              <a:t>East has so many top players as the West (e.g. LeBron James in Cleveland Cavaliers)</a:t>
            </a:r>
          </a:p>
        </p:txBody>
      </p:sp>
    </p:spTree>
    <p:extLst>
      <p:ext uri="{BB962C8B-B14F-4D97-AF65-F5344CB8AC3E}">
        <p14:creationId xmlns:p14="http://schemas.microsoft.com/office/powerpoint/2010/main" val="310751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F84B-1DAE-4462-92E8-FA6F67CEDC31}"/>
              </a:ext>
            </a:extLst>
          </p:cNvPr>
          <p:cNvSpPr>
            <a:spLocks noGrp="1"/>
          </p:cNvSpPr>
          <p:nvPr>
            <p:ph type="ctrTitle"/>
          </p:nvPr>
        </p:nvSpPr>
        <p:spPr>
          <a:xfrm>
            <a:off x="1253583" y="0"/>
            <a:ext cx="6636833" cy="786259"/>
          </a:xfrm>
        </p:spPr>
        <p:txBody>
          <a:bodyPr/>
          <a:lstStyle/>
          <a:p>
            <a:r>
              <a:rPr lang="en-US"/>
              <a:t>Changing Team Ranks in the East Conference 2011-2019 (Demo)</a:t>
            </a:r>
          </a:p>
        </p:txBody>
      </p:sp>
      <p:pic>
        <p:nvPicPr>
          <p:cNvPr id="3" name="Picture 3" descr="A screenshot of a video game&#10;&#10;Description generated with high confidence">
            <a:extLst>
              <a:ext uri="{FF2B5EF4-FFF2-40B4-BE49-F238E27FC236}">
                <a16:creationId xmlns:a16="http://schemas.microsoft.com/office/drawing/2014/main" id="{FF2DBE8B-5DA9-4ABC-B080-A68B762BC8BC}"/>
              </a:ext>
            </a:extLst>
          </p:cNvPr>
          <p:cNvPicPr>
            <a:picLocks noChangeAspect="1"/>
          </p:cNvPicPr>
          <p:nvPr/>
        </p:nvPicPr>
        <p:blipFill>
          <a:blip r:embed="rId2"/>
          <a:stretch>
            <a:fillRect/>
          </a:stretch>
        </p:blipFill>
        <p:spPr>
          <a:xfrm>
            <a:off x="208555" y="906502"/>
            <a:ext cx="6636834" cy="3980869"/>
          </a:xfrm>
          <a:prstGeom prst="rect">
            <a:avLst/>
          </a:prstGeom>
        </p:spPr>
      </p:pic>
      <p:sp>
        <p:nvSpPr>
          <p:cNvPr id="4" name="Google Shape;692;p50">
            <a:extLst>
              <a:ext uri="{FF2B5EF4-FFF2-40B4-BE49-F238E27FC236}">
                <a16:creationId xmlns:a16="http://schemas.microsoft.com/office/drawing/2014/main" id="{4533FABD-A523-AA47-B6FE-CEE48CE82255}"/>
              </a:ext>
            </a:extLst>
          </p:cNvPr>
          <p:cNvSpPr txBox="1">
            <a:spLocks/>
          </p:cNvSpPr>
          <p:nvPr/>
        </p:nvSpPr>
        <p:spPr>
          <a:xfrm>
            <a:off x="7013750" y="1008922"/>
            <a:ext cx="2019718" cy="3776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EECE"/>
              </a:buClr>
              <a:buSzPts val="1800"/>
              <a:buFont typeface="Barlow Light"/>
              <a:buChar char="●"/>
              <a:defRPr sz="1800" b="0" i="0" u="none" strike="noStrike" cap="none">
                <a:solidFill>
                  <a:srgbClr val="F7EECE"/>
                </a:solidFill>
                <a:latin typeface="Barlow Light"/>
                <a:ea typeface="Barlow Light"/>
                <a:cs typeface="Barlow Light"/>
                <a:sym typeface="Barlow Light"/>
              </a:defRPr>
            </a:lvl1pPr>
            <a:lvl2pPr marL="914400" marR="0" lvl="1"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2pPr>
            <a:lvl3pPr marL="1371600" marR="0" lvl="2"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3pPr>
            <a:lvl4pPr marL="1828800" marR="0" lvl="3"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4pPr>
            <a:lvl5pPr marL="2286000" marR="0" lvl="4"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5pPr>
            <a:lvl6pPr marL="2743200" marR="0" lvl="5"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6pPr>
            <a:lvl7pPr marL="3200400" marR="0" lvl="6"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7pPr>
            <a:lvl8pPr marL="3657600" marR="0" lvl="7" indent="-317500" algn="l" rtl="0">
              <a:lnSpc>
                <a:spcPct val="115000"/>
              </a:lnSpc>
              <a:spcBef>
                <a:spcPts val="1600"/>
              </a:spcBef>
              <a:spcAft>
                <a:spcPts val="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8pPr>
            <a:lvl9pPr marL="4114800" marR="0" lvl="8" indent="-317500" algn="l" rtl="0">
              <a:lnSpc>
                <a:spcPct val="115000"/>
              </a:lnSpc>
              <a:spcBef>
                <a:spcPts val="1600"/>
              </a:spcBef>
              <a:spcAft>
                <a:spcPts val="1600"/>
              </a:spcAft>
              <a:buClr>
                <a:srgbClr val="F7EECE"/>
              </a:buClr>
              <a:buSzPts val="1400"/>
              <a:buFont typeface="Barlow Light"/>
              <a:buChar char="■"/>
              <a:defRPr sz="1400" b="0" i="0" u="none" strike="noStrike" cap="none">
                <a:solidFill>
                  <a:srgbClr val="F7EECE"/>
                </a:solidFill>
                <a:latin typeface="Barlow Light"/>
                <a:ea typeface="Barlow Light"/>
                <a:cs typeface="Barlow Light"/>
                <a:sym typeface="Barlow Light"/>
              </a:defRPr>
            </a:lvl9pPr>
          </a:lstStyle>
          <a:p>
            <a:pPr marL="0" indent="-171450">
              <a:lnSpc>
                <a:spcPct val="100000"/>
              </a:lnSpc>
            </a:pPr>
            <a:r>
              <a:rPr lang="en-US" sz="900"/>
              <a:t>Rank based on winning PCT</a:t>
            </a:r>
          </a:p>
          <a:p>
            <a:pPr marL="0" indent="-171450">
              <a:lnSpc>
                <a:spcPct val="100000"/>
              </a:lnSpc>
            </a:pPr>
            <a:endParaRPr lang="en-US" sz="900"/>
          </a:p>
          <a:p>
            <a:pPr marL="0" indent="-171450">
              <a:lnSpc>
                <a:spcPct val="100000"/>
              </a:lnSpc>
            </a:pPr>
            <a:r>
              <a:rPr lang="en-US" sz="900"/>
              <a:t>interesting types of teams in light of trends about team ranks</a:t>
            </a:r>
          </a:p>
          <a:p>
            <a:pPr marL="457200" lvl="1" indent="-171450">
              <a:lnSpc>
                <a:spcPct val="100000"/>
              </a:lnSpc>
            </a:pPr>
            <a:r>
              <a:rPr lang="en-US" sz="900"/>
              <a:t>teams with significant increase over years: Milwaukee Bucks and Toronto Raptors</a:t>
            </a:r>
          </a:p>
          <a:p>
            <a:pPr marL="457200" lvl="1" indent="-171450">
              <a:lnSpc>
                <a:spcPct val="100000"/>
              </a:lnSpc>
            </a:pPr>
            <a:r>
              <a:rPr lang="en-US" sz="900"/>
              <a:t>teams with significant decrease over years: Chicago Bulls, Miami Heat, New York Knicks, and locally, Atlanta Hawks</a:t>
            </a:r>
          </a:p>
          <a:p>
            <a:pPr marL="457200" lvl="1" indent="-171450">
              <a:lnSpc>
                <a:spcPct val="100000"/>
              </a:lnSpc>
            </a:pPr>
            <a:r>
              <a:rPr lang="en-US" sz="900"/>
              <a:t>teams keeping relatively steady performance: Detroit Pistons etc.</a:t>
            </a:r>
          </a:p>
          <a:p>
            <a:pPr marL="457200" lvl="1" indent="-171450">
              <a:lnSpc>
                <a:spcPct val="100000"/>
              </a:lnSpc>
            </a:pPr>
            <a:r>
              <a:rPr lang="en-US" sz="900"/>
              <a:t>teams with “roller coaster” like performance: Cleveland Cavaliers, Brooklyn Nets</a:t>
            </a:r>
          </a:p>
        </p:txBody>
      </p:sp>
    </p:spTree>
    <p:extLst>
      <p:ext uri="{BB962C8B-B14F-4D97-AF65-F5344CB8AC3E}">
        <p14:creationId xmlns:p14="http://schemas.microsoft.com/office/powerpoint/2010/main" val="712617975"/>
      </p:ext>
    </p:extLst>
  </p:cSld>
  <p:clrMapOvr>
    <a:masterClrMapping/>
  </p:clrMapOvr>
</p:sld>
</file>

<file path=ppt/theme/theme1.xml><?xml version="1.0" encoding="utf-8"?>
<a:theme xmlns:a="http://schemas.openxmlformats.org/drawingml/2006/main" name="Sport Shop Business Plan by Slidesgo">
  <a:themeElements>
    <a:clrScheme name="Simple Light">
      <a:dk1>
        <a:srgbClr val="2A2929"/>
      </a:dk1>
      <a:lt1>
        <a:srgbClr val="F7EECE"/>
      </a:lt1>
      <a:dk2>
        <a:srgbClr val="2A2929"/>
      </a:dk2>
      <a:lt2>
        <a:srgbClr val="F7EECE"/>
      </a:lt2>
      <a:accent1>
        <a:srgbClr val="2A2929"/>
      </a:accent1>
      <a:accent2>
        <a:srgbClr val="F7EECE"/>
      </a:accent2>
      <a:accent3>
        <a:srgbClr val="2A2929"/>
      </a:accent3>
      <a:accent4>
        <a:srgbClr val="F7EECE"/>
      </a:accent4>
      <a:accent5>
        <a:srgbClr val="2A2929"/>
      </a:accent5>
      <a:accent6>
        <a:srgbClr val="F7EECE"/>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2037</Words>
  <Application>Microsoft Macintosh PowerPoint</Application>
  <PresentationFormat>On-screen Show (16:9)</PresentationFormat>
  <Paragraphs>242</Paragraphs>
  <Slides>25</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Barlow Light</vt:lpstr>
      <vt:lpstr>Courier New</vt:lpstr>
      <vt:lpstr>Arial</vt:lpstr>
      <vt:lpstr>Gautami</vt:lpstr>
      <vt:lpstr>Anton</vt:lpstr>
      <vt:lpstr>Helvetica Neue</vt:lpstr>
      <vt:lpstr>Josefin Slab</vt:lpstr>
      <vt:lpstr>Lexend Exa</vt:lpstr>
      <vt:lpstr>Josefin Sans</vt:lpstr>
      <vt:lpstr>Wingdings</vt:lpstr>
      <vt:lpstr>Lexend Deca</vt:lpstr>
      <vt:lpstr>Sport Shop Business Plan by Slidesgo</vt:lpstr>
      <vt:lpstr>MAMBA MENTALITY  </vt:lpstr>
      <vt:lpstr>PowerPoint Presentation</vt:lpstr>
      <vt:lpstr>01 CASE OVERVIEW</vt:lpstr>
      <vt:lpstr>CONTEXT UNDERSTANDING</vt:lpstr>
      <vt:lpstr>02 DATA&amp; PERPARATION</vt:lpstr>
      <vt:lpstr>DATA SOURCE</vt:lpstr>
      <vt:lpstr>03 EXPLORATORY ANALYSIS</vt:lpstr>
      <vt:lpstr>Average Winning PCT Comparison between teams in East &amp; West Conference</vt:lpstr>
      <vt:lpstr>Changing Team Ranks in the East Conference 2011-2019 (Demo)</vt:lpstr>
      <vt:lpstr>Changing Team Ranks in the West Conference 2011-2019 (Demo)</vt:lpstr>
      <vt:lpstr>04 MODELING</vt:lpstr>
      <vt:lpstr>MODELING APPROACH</vt:lpstr>
      <vt:lpstr>Data Filtering</vt:lpstr>
      <vt:lpstr>Correlation- Heat Map</vt:lpstr>
      <vt:lpstr>Definition</vt:lpstr>
      <vt:lpstr>Panel Regression Model on East Conference Data </vt:lpstr>
      <vt:lpstr>Panel Regression Model on West Conference Data </vt:lpstr>
      <vt:lpstr>Regression Model on the Whole Data</vt:lpstr>
      <vt:lpstr>05 INSIGHTS</vt:lpstr>
      <vt:lpstr>05 INSIGHTS</vt:lpstr>
      <vt:lpstr>PowerPoint Presentation</vt:lpstr>
      <vt:lpstr>THANK YOU!</vt:lpstr>
      <vt:lpstr>06     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SHOP</dc:title>
  <cp:lastModifiedBy>Bai, Susie</cp:lastModifiedBy>
  <cp:revision>4</cp:revision>
  <dcterms:modified xsi:type="dcterms:W3CDTF">2020-08-12T02:17:48Z</dcterms:modified>
</cp:coreProperties>
</file>